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305" r:id="rId3"/>
    <p:sldId id="293" r:id="rId4"/>
    <p:sldId id="294" r:id="rId5"/>
    <p:sldId id="295" r:id="rId6"/>
    <p:sldId id="296" r:id="rId7"/>
    <p:sldId id="297" r:id="rId8"/>
    <p:sldId id="298" r:id="rId9"/>
    <p:sldId id="299" r:id="rId10"/>
    <p:sldId id="300" r:id="rId11"/>
    <p:sldId id="301" r:id="rId12"/>
    <p:sldId id="302" r:id="rId13"/>
    <p:sldId id="303" r:id="rId14"/>
    <p:sldId id="304" r:id="rId15"/>
    <p:sldId id="261" r:id="rId16"/>
    <p:sldId id="289" r:id="rId17"/>
    <p:sldId id="290" r:id="rId18"/>
    <p:sldId id="267" r:id="rId19"/>
    <p:sldId id="278" r:id="rId20"/>
    <p:sldId id="279" r:id="rId21"/>
    <p:sldId id="291" r:id="rId22"/>
    <p:sldId id="292" r:id="rId23"/>
    <p:sldId id="280" r:id="rId24"/>
    <p:sldId id="262" r:id="rId25"/>
    <p:sldId id="264" r:id="rId26"/>
    <p:sldId id="263" r:id="rId27"/>
    <p:sldId id="306"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BA777-3460-405C-B170-29BBD71FCF92}" v="2385" dt="2020-11-11T05:58:07.285"/>
    <p1510:client id="{68D5A863-9ADE-2C40-A208-5D0FCC3920A9}" v="1580" dt="2020-11-11T00:38:28.633"/>
    <p1510:client id="{6E77409B-290F-47B8-A05D-407C4D806B52}" v="2" dt="2020-11-11T06:33:37.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34" autoAdjust="0"/>
  </p:normalViewPr>
  <p:slideViewPr>
    <p:cSldViewPr snapToGrid="0">
      <p:cViewPr varScale="1">
        <p:scale>
          <a:sx n="68" d="100"/>
          <a:sy n="68" d="100"/>
        </p:scale>
        <p:origin x="66" y="29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D8846-335D-4660-A828-C5D0819BF931}" type="datetimeFigureOut">
              <a:rPr lang="en-US" altLang="ko-KR"/>
              <a:t>11/11/2020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140E4-0748-4B42-B373-E92B76B1FE98}" type="slidenum">
              <a:rPr lang="en-US" altLang="ko-KR"/>
              <a:t>‹#›</a:t>
            </a:fld>
            <a:endParaRPr lang="ko-KR" altLang="en-US"/>
          </a:p>
        </p:txBody>
      </p:sp>
    </p:spTree>
    <p:extLst>
      <p:ext uri="{BB962C8B-B14F-4D97-AF65-F5344CB8AC3E}">
        <p14:creationId xmlns:p14="http://schemas.microsoft.com/office/powerpoint/2010/main" val="36414551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C3E56D4-A431-4821-85D9-3FA2FEED19CB}" type="slidenum">
              <a:rPr lang="ko-KR" altLang="en-US" smtClean="0"/>
              <a:t>2</a:t>
            </a:fld>
            <a:endParaRPr lang="ko-KR" altLang="en-US"/>
          </a:p>
        </p:txBody>
      </p:sp>
    </p:spTree>
    <p:extLst>
      <p:ext uri="{BB962C8B-B14F-4D97-AF65-F5344CB8AC3E}">
        <p14:creationId xmlns:p14="http://schemas.microsoft.com/office/powerpoint/2010/main" val="158802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15</a:t>
            </a:fld>
            <a:endParaRPr lang="ko-KR" altLang="en-US"/>
          </a:p>
        </p:txBody>
      </p:sp>
    </p:spTree>
    <p:extLst>
      <p:ext uri="{BB962C8B-B14F-4D97-AF65-F5344CB8AC3E}">
        <p14:creationId xmlns:p14="http://schemas.microsoft.com/office/powerpoint/2010/main" val="87331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16</a:t>
            </a:fld>
            <a:endParaRPr lang="ko-KR" altLang="en-US"/>
          </a:p>
        </p:txBody>
      </p:sp>
    </p:spTree>
    <p:extLst>
      <p:ext uri="{BB962C8B-B14F-4D97-AF65-F5344CB8AC3E}">
        <p14:creationId xmlns:p14="http://schemas.microsoft.com/office/powerpoint/2010/main" val="240348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17</a:t>
            </a:fld>
            <a:endParaRPr lang="ko-KR" altLang="en-US"/>
          </a:p>
        </p:txBody>
      </p:sp>
    </p:spTree>
    <p:extLst>
      <p:ext uri="{BB962C8B-B14F-4D97-AF65-F5344CB8AC3E}">
        <p14:creationId xmlns:p14="http://schemas.microsoft.com/office/powerpoint/2010/main" val="358842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18</a:t>
            </a:fld>
            <a:endParaRPr lang="ko-KR" altLang="en-US"/>
          </a:p>
        </p:txBody>
      </p:sp>
    </p:spTree>
    <p:extLst>
      <p:ext uri="{BB962C8B-B14F-4D97-AF65-F5344CB8AC3E}">
        <p14:creationId xmlns:p14="http://schemas.microsoft.com/office/powerpoint/2010/main" val="324548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19</a:t>
            </a:fld>
            <a:endParaRPr lang="ko-KR" altLang="en-US"/>
          </a:p>
        </p:txBody>
      </p:sp>
    </p:spTree>
    <p:extLst>
      <p:ext uri="{BB962C8B-B14F-4D97-AF65-F5344CB8AC3E}">
        <p14:creationId xmlns:p14="http://schemas.microsoft.com/office/powerpoint/2010/main" val="316381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20</a:t>
            </a:fld>
            <a:endParaRPr lang="ko-KR" altLang="en-US"/>
          </a:p>
        </p:txBody>
      </p:sp>
    </p:spTree>
    <p:extLst>
      <p:ext uri="{BB962C8B-B14F-4D97-AF65-F5344CB8AC3E}">
        <p14:creationId xmlns:p14="http://schemas.microsoft.com/office/powerpoint/2010/main" val="173588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21</a:t>
            </a:fld>
            <a:endParaRPr lang="ko-KR" altLang="en-US"/>
          </a:p>
        </p:txBody>
      </p:sp>
    </p:spTree>
    <p:extLst>
      <p:ext uri="{BB962C8B-B14F-4D97-AF65-F5344CB8AC3E}">
        <p14:creationId xmlns:p14="http://schemas.microsoft.com/office/powerpoint/2010/main" val="23651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22</a:t>
            </a:fld>
            <a:endParaRPr lang="ko-KR" altLang="en-US"/>
          </a:p>
        </p:txBody>
      </p:sp>
    </p:spTree>
    <p:extLst>
      <p:ext uri="{BB962C8B-B14F-4D97-AF65-F5344CB8AC3E}">
        <p14:creationId xmlns:p14="http://schemas.microsoft.com/office/powerpoint/2010/main" val="208940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23</a:t>
            </a:fld>
            <a:endParaRPr lang="ko-KR" altLang="en-US"/>
          </a:p>
        </p:txBody>
      </p:sp>
    </p:spTree>
    <p:extLst>
      <p:ext uri="{BB962C8B-B14F-4D97-AF65-F5344CB8AC3E}">
        <p14:creationId xmlns:p14="http://schemas.microsoft.com/office/powerpoint/2010/main" val="233677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24</a:t>
            </a:fld>
            <a:endParaRPr lang="ko-KR" altLang="en-US"/>
          </a:p>
        </p:txBody>
      </p:sp>
    </p:spTree>
    <p:extLst>
      <p:ext uri="{BB962C8B-B14F-4D97-AF65-F5344CB8AC3E}">
        <p14:creationId xmlns:p14="http://schemas.microsoft.com/office/powerpoint/2010/main" val="69886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3</a:t>
            </a:fld>
            <a:endParaRPr lang="ko-KR" altLang="en-US"/>
          </a:p>
        </p:txBody>
      </p:sp>
    </p:spTree>
    <p:extLst>
      <p:ext uri="{BB962C8B-B14F-4D97-AF65-F5344CB8AC3E}">
        <p14:creationId xmlns:p14="http://schemas.microsoft.com/office/powerpoint/2010/main" val="275584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25</a:t>
            </a:fld>
            <a:endParaRPr lang="ko-KR" altLang="en-US"/>
          </a:p>
        </p:txBody>
      </p:sp>
    </p:spTree>
    <p:extLst>
      <p:ext uri="{BB962C8B-B14F-4D97-AF65-F5344CB8AC3E}">
        <p14:creationId xmlns:p14="http://schemas.microsoft.com/office/powerpoint/2010/main" val="277154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0140E4-0748-4B42-B373-E92B76B1FE98}" type="slidenum">
              <a:rPr lang="en-US" altLang="ko-KR" smtClean="0"/>
              <a:t>26</a:t>
            </a:fld>
            <a:endParaRPr lang="ko-KR" altLang="en-US"/>
          </a:p>
        </p:txBody>
      </p:sp>
    </p:spTree>
    <p:extLst>
      <p:ext uri="{BB962C8B-B14F-4D97-AF65-F5344CB8AC3E}">
        <p14:creationId xmlns:p14="http://schemas.microsoft.com/office/powerpoint/2010/main" val="330190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4</a:t>
            </a:fld>
            <a:endParaRPr lang="ko-KR" altLang="en-US"/>
          </a:p>
        </p:txBody>
      </p:sp>
    </p:spTree>
    <p:extLst>
      <p:ext uri="{BB962C8B-B14F-4D97-AF65-F5344CB8AC3E}">
        <p14:creationId xmlns:p14="http://schemas.microsoft.com/office/powerpoint/2010/main" val="373020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5</a:t>
            </a:fld>
            <a:endParaRPr lang="ko-KR" altLang="en-US"/>
          </a:p>
        </p:txBody>
      </p:sp>
    </p:spTree>
    <p:extLst>
      <p:ext uri="{BB962C8B-B14F-4D97-AF65-F5344CB8AC3E}">
        <p14:creationId xmlns:p14="http://schemas.microsoft.com/office/powerpoint/2010/main" val="42721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6</a:t>
            </a:fld>
            <a:endParaRPr lang="ko-KR" altLang="en-US"/>
          </a:p>
        </p:txBody>
      </p:sp>
    </p:spTree>
    <p:extLst>
      <p:ext uri="{BB962C8B-B14F-4D97-AF65-F5344CB8AC3E}">
        <p14:creationId xmlns:p14="http://schemas.microsoft.com/office/powerpoint/2010/main" val="355958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8</a:t>
            </a:fld>
            <a:endParaRPr lang="ko-KR" altLang="en-US"/>
          </a:p>
        </p:txBody>
      </p:sp>
    </p:spTree>
    <p:extLst>
      <p:ext uri="{BB962C8B-B14F-4D97-AF65-F5344CB8AC3E}">
        <p14:creationId xmlns:p14="http://schemas.microsoft.com/office/powerpoint/2010/main" val="205616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9</a:t>
            </a:fld>
            <a:endParaRPr lang="ko-KR" altLang="en-US"/>
          </a:p>
        </p:txBody>
      </p:sp>
    </p:spTree>
    <p:extLst>
      <p:ext uri="{BB962C8B-B14F-4D97-AF65-F5344CB8AC3E}">
        <p14:creationId xmlns:p14="http://schemas.microsoft.com/office/powerpoint/2010/main" val="216585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10</a:t>
            </a:fld>
            <a:endParaRPr lang="ko-KR" altLang="en-US"/>
          </a:p>
        </p:txBody>
      </p:sp>
    </p:spTree>
    <p:extLst>
      <p:ext uri="{BB962C8B-B14F-4D97-AF65-F5344CB8AC3E}">
        <p14:creationId xmlns:p14="http://schemas.microsoft.com/office/powerpoint/2010/main" val="80754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300140E4-0748-4B42-B373-E92B76B1FE98}" type="slidenum">
              <a:rPr lang="en-US" altLang="ko-KR" smtClean="0"/>
              <a:t>13</a:t>
            </a:fld>
            <a:endParaRPr lang="ko-KR" altLang="en-US"/>
          </a:p>
        </p:txBody>
      </p:sp>
    </p:spTree>
    <p:extLst>
      <p:ext uri="{BB962C8B-B14F-4D97-AF65-F5344CB8AC3E}">
        <p14:creationId xmlns:p14="http://schemas.microsoft.com/office/powerpoint/2010/main" val="401452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E4FC10-88C0-493A-A46B-68D9C6FF06CD}"/>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2CDC87C0-E909-471A-951E-63C8A248BF9F}"/>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052D9FAF-2B55-4803-9256-54D4215127A1}"/>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50705319-AFA8-4865-AACC-21339569775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9075545-07CD-498C-A84F-E8AA0CC877DF}"/>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102881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CB3722-7DBE-4B2B-A98B-8CB9D4BEDC6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8E44168C-3CC3-40FA-ACB0-3BC94DFC63C8}"/>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A86100D-A3A3-45BC-9C85-6EF2052000B3}"/>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7B32F9A2-11D6-47B2-BFE6-088F45EF60E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F91860E-9248-4BDD-AE5E-3FC02F94F593}"/>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356431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C0880F42-0F7C-4185-B6D1-3B74D2CA395A}"/>
              </a:ext>
            </a:extLst>
          </p:cNvPr>
          <p:cNvSpPr>
            <a:spLocks noGrp="1"/>
          </p:cNvSpPr>
          <p:nvPr>
            <p:ph type="title" orient="vert"/>
          </p:nvPr>
        </p:nvSpPr>
        <p:spPr>
          <a:xfrm>
            <a:off x="8724901"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E738339B-5B71-4DBE-8836-3A5A8FE13E96}"/>
              </a:ext>
            </a:extLst>
          </p:cNvPr>
          <p:cNvSpPr>
            <a:spLocks noGrp="1"/>
          </p:cNvSpPr>
          <p:nvPr>
            <p:ph type="body" orient="vert" idx="1"/>
          </p:nvPr>
        </p:nvSpPr>
        <p:spPr>
          <a:xfrm>
            <a:off x="838201"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CE7E023-69ED-4283-BDEC-20B82F34D75A}"/>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EAC37415-CA7E-4B3E-B427-30DF272AEBE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AE96111-CC5A-4DC6-B93F-6C94B3E73444}"/>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25313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535358-C9E4-42CA-99CC-6876C7B8CB6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E3735DF-8774-40DF-B741-565C7FBA38B1}"/>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317AC23-0BC0-473C-8DA1-192249658286}"/>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56F420C5-4050-4A3A-91BE-A363BC07D5A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DEE3D3F-0A15-41F3-891C-EAF0BB882DD1}"/>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30243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819BA7-BA4C-41AC-974A-5BF8FCD26B27}"/>
              </a:ext>
            </a:extLst>
          </p:cNvPr>
          <p:cNvSpPr>
            <a:spLocks noGrp="1"/>
          </p:cNvSpPr>
          <p:nvPr>
            <p:ph type="title"/>
          </p:nvPr>
        </p:nvSpPr>
        <p:spPr>
          <a:xfrm>
            <a:off x="831851" y="1709740"/>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D58BFFC-E90C-4597-8EB3-C6264625189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78C33FB4-7BD7-4183-A109-BE7741308643}"/>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7F880081-E62E-4785-832A-C2FDB341E42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B03F266-A15E-4B81-AE27-B4A5A4C83AC2}"/>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293690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963CEA-DB31-488C-AD3E-8EAA61EEE7B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DBCAC2F-C469-409C-8F33-A34C02BD6703}"/>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4FB82348-3C76-4C7E-AF48-199FF93FDE5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F737F9F2-4422-4425-B3CE-DEBA238ABF8C}"/>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6" name="바닥글 개체 틀 5">
            <a:extLst>
              <a:ext uri="{FF2B5EF4-FFF2-40B4-BE49-F238E27FC236}">
                <a16:creationId xmlns:a16="http://schemas.microsoft.com/office/drawing/2014/main" id="{522AF387-AABB-4B9D-BDFE-7FF4886F36D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87DAEC3-2202-4FFD-9BFC-0F84D6E2C5D6}"/>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411521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E7CBF8-2F81-41FF-BF97-C544E5938D55}"/>
              </a:ext>
            </a:extLst>
          </p:cNvPr>
          <p:cNvSpPr>
            <a:spLocks noGrp="1"/>
          </p:cNvSpPr>
          <p:nvPr>
            <p:ph type="title"/>
          </p:nvPr>
        </p:nvSpPr>
        <p:spPr>
          <a:xfrm>
            <a:off x="839788" y="365127"/>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05CCC6CE-4FE3-44BB-8105-A5EA5921A63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CB811E4-0649-4F7D-A934-5CC66F0EAFED}"/>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045A535F-CD77-40B3-9949-5DD3290C088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915A2F6-B7B3-4FFB-BAB1-091FAB701474}"/>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4D68E966-2FEC-4C1C-A9A7-FD07CDC60B45}"/>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8" name="바닥글 개체 틀 7">
            <a:extLst>
              <a:ext uri="{FF2B5EF4-FFF2-40B4-BE49-F238E27FC236}">
                <a16:creationId xmlns:a16="http://schemas.microsoft.com/office/drawing/2014/main" id="{3699E862-A3E3-45FF-B045-BD8B4657E29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1BFDA7B8-23FC-43FD-BC50-27F3E96F9ABE}"/>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198589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2D014A-A285-4D99-9249-EBAD5EAF52E7}"/>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63918E88-D189-4D1B-A8F2-9DDA8981D954}"/>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4" name="바닥글 개체 틀 3">
            <a:extLst>
              <a:ext uri="{FF2B5EF4-FFF2-40B4-BE49-F238E27FC236}">
                <a16:creationId xmlns:a16="http://schemas.microsoft.com/office/drawing/2014/main" id="{10B77520-4F78-4DDF-B640-3B9FAECD2D3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AF1C2BE-FB16-4BBD-923F-C1FE59876FFE}"/>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182675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B459220-3674-4B3E-9BB1-1F12AD424E59}"/>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3" name="바닥글 개체 틀 2">
            <a:extLst>
              <a:ext uri="{FF2B5EF4-FFF2-40B4-BE49-F238E27FC236}">
                <a16:creationId xmlns:a16="http://schemas.microsoft.com/office/drawing/2014/main" id="{1E5E9CAB-89A7-4B84-860D-5965BA8D853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4AF7D68-78D8-48BA-B481-DD07326067AB}"/>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79884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160AC0-2E18-42FD-BA3C-EC3B6748940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7A809F8F-39B0-40E9-8040-B7E297ACF45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52AC0D74-FB54-45EF-88F8-0B8666B0B0C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6C436C0-7455-4400-A770-4F4F0068E482}"/>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6" name="바닥글 개체 틀 5">
            <a:extLst>
              <a:ext uri="{FF2B5EF4-FFF2-40B4-BE49-F238E27FC236}">
                <a16:creationId xmlns:a16="http://schemas.microsoft.com/office/drawing/2014/main" id="{3B4EA97F-752A-4CDB-B467-DA8CC45A1E1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48952F5-2304-4CAE-A974-454236424ECF}"/>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274178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16165C-FB11-4AC2-9201-27952404DEB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6EC0095-F324-493C-9CE3-FEFED205820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ko-KR" altLang="en-US"/>
          </a:p>
        </p:txBody>
      </p:sp>
      <p:sp>
        <p:nvSpPr>
          <p:cNvPr id="4" name="텍스트 개체 틀 3">
            <a:extLst>
              <a:ext uri="{FF2B5EF4-FFF2-40B4-BE49-F238E27FC236}">
                <a16:creationId xmlns:a16="http://schemas.microsoft.com/office/drawing/2014/main" id="{8A50254A-EA2F-45F4-A70F-76949B9112D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8B2D341-DE70-4C03-88C9-F0CE9325E847}"/>
              </a:ext>
            </a:extLst>
          </p:cNvPr>
          <p:cNvSpPr>
            <a:spLocks noGrp="1"/>
          </p:cNvSpPr>
          <p:nvPr>
            <p:ph type="dt" sz="half" idx="10"/>
          </p:nvPr>
        </p:nvSpPr>
        <p:spPr/>
        <p:txBody>
          <a:bodyPr/>
          <a:lstStyle/>
          <a:p>
            <a:fld id="{FCEF1490-F666-444F-AEB5-7C18264091D4}" type="datetimeFigureOut">
              <a:rPr lang="ko-KR" altLang="en-US" smtClean="0"/>
              <a:t>2020-11-11</a:t>
            </a:fld>
            <a:endParaRPr lang="ko-KR" altLang="en-US"/>
          </a:p>
        </p:txBody>
      </p:sp>
      <p:sp>
        <p:nvSpPr>
          <p:cNvPr id="6" name="바닥글 개체 틀 5">
            <a:extLst>
              <a:ext uri="{FF2B5EF4-FFF2-40B4-BE49-F238E27FC236}">
                <a16:creationId xmlns:a16="http://schemas.microsoft.com/office/drawing/2014/main" id="{FF99677F-5FF2-4C9D-8927-B445932790E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D6E34CE-93B4-46BE-A03F-743EABE5C41E}"/>
              </a:ext>
            </a:extLst>
          </p:cNvPr>
          <p:cNvSpPr>
            <a:spLocks noGrp="1"/>
          </p:cNvSpPr>
          <p:nvPr>
            <p:ph type="sldNum" sz="quarter" idx="12"/>
          </p:nvPr>
        </p:nvSpPr>
        <p:spPr/>
        <p:txBody>
          <a:body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38144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F03B292-7F45-49C3-A1E8-FB5CC8EC12F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73705FC0-41B6-427D-BF6E-D2162F6E2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259F525-6A38-4462-8F35-1214325D9D6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F1490-F666-444F-AEB5-7C18264091D4}" type="datetimeFigureOut">
              <a:rPr lang="ko-KR" altLang="en-US" smtClean="0"/>
              <a:t>2020-11-11</a:t>
            </a:fld>
            <a:endParaRPr lang="ko-KR" altLang="en-US"/>
          </a:p>
        </p:txBody>
      </p:sp>
      <p:sp>
        <p:nvSpPr>
          <p:cNvPr id="5" name="바닥글 개체 틀 4">
            <a:extLst>
              <a:ext uri="{FF2B5EF4-FFF2-40B4-BE49-F238E27FC236}">
                <a16:creationId xmlns:a16="http://schemas.microsoft.com/office/drawing/2014/main" id="{A425E85C-517E-4470-B3CD-EA3BBA8B3BA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65FD7209-099D-4A97-8931-B0224C1BD21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F6DFB-5012-4B2D-ACC0-ACC2448E94D7}" type="slidenum">
              <a:rPr lang="ko-KR" altLang="en-US" smtClean="0"/>
              <a:t>‹#›</a:t>
            </a:fld>
            <a:endParaRPr lang="ko-KR" altLang="en-US"/>
          </a:p>
        </p:txBody>
      </p:sp>
    </p:spTree>
    <p:extLst>
      <p:ext uri="{BB962C8B-B14F-4D97-AF65-F5344CB8AC3E}">
        <p14:creationId xmlns:p14="http://schemas.microsoft.com/office/powerpoint/2010/main" val="195507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21.pn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3.jpeg"/><Relationship Id="rId7" Type="http://schemas.openxmlformats.org/officeDocument/2006/relationships/image" Target="../media/image25.png"/><Relationship Id="rId12"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41.svg"/><Relationship Id="rId4" Type="http://schemas.openxmlformats.org/officeDocument/2006/relationships/image" Target="../media/image24.jpe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29.png"/><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직선 연결선 1">
            <a:extLst>
              <a:ext uri="{FF2B5EF4-FFF2-40B4-BE49-F238E27FC236}">
                <a16:creationId xmlns:a16="http://schemas.microsoft.com/office/drawing/2014/main" id="{29104271-54D8-47BF-A1E3-F3F03554C183}"/>
              </a:ext>
            </a:extLst>
          </p:cNvPr>
          <p:cNvCxnSpPr>
            <a:cxnSpLocks/>
          </p:cNvCxnSpPr>
          <p:nvPr/>
        </p:nvCxnSpPr>
        <p:spPr>
          <a:xfrm>
            <a:off x="236190" y="245225"/>
            <a:ext cx="11700222" cy="9756"/>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15C69125-7891-4725-B38A-0C48DD7434B7}"/>
              </a:ext>
            </a:extLst>
          </p:cNvPr>
          <p:cNvCxnSpPr>
            <a:cxnSpLocks/>
          </p:cNvCxnSpPr>
          <p:nvPr/>
        </p:nvCxnSpPr>
        <p:spPr>
          <a:xfrm>
            <a:off x="236190" y="6612775"/>
            <a:ext cx="11700222" cy="9756"/>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1987C8-509A-4C2D-A46D-0A5E8742B708}"/>
              </a:ext>
            </a:extLst>
          </p:cNvPr>
          <p:cNvSpPr txBox="1"/>
          <p:nvPr/>
        </p:nvSpPr>
        <p:spPr>
          <a:xfrm>
            <a:off x="429822" y="2787546"/>
            <a:ext cx="11312957" cy="646331"/>
          </a:xfrm>
          <a:prstGeom prst="rect">
            <a:avLst/>
          </a:prstGeom>
          <a:noFill/>
        </p:spPr>
        <p:txBody>
          <a:bodyPr wrap="square" lIns="91440" tIns="45720" rIns="91440" bIns="45720" rtlCol="0" anchor="t">
            <a:spAutoFit/>
          </a:bodyPr>
          <a:lstStyle/>
          <a:p>
            <a:pPr algn="ctr"/>
            <a:r>
              <a:rPr lang="en-US" altLang="ko-KR" sz="3600" b="1">
                <a:ea typeface="맑은 고딕"/>
              </a:rPr>
              <a:t>Why Cryptosystems Fail</a:t>
            </a:r>
          </a:p>
        </p:txBody>
      </p:sp>
      <p:sp>
        <p:nvSpPr>
          <p:cNvPr id="10" name="TextBox 9">
            <a:extLst>
              <a:ext uri="{FF2B5EF4-FFF2-40B4-BE49-F238E27FC236}">
                <a16:creationId xmlns:a16="http://schemas.microsoft.com/office/drawing/2014/main" id="{F1BB154B-76C4-475D-81D3-E2035D69F86A}"/>
              </a:ext>
            </a:extLst>
          </p:cNvPr>
          <p:cNvSpPr txBox="1"/>
          <p:nvPr/>
        </p:nvSpPr>
        <p:spPr>
          <a:xfrm>
            <a:off x="2675670" y="4560694"/>
            <a:ext cx="6835639" cy="1285288"/>
          </a:xfrm>
          <a:prstGeom prst="rect">
            <a:avLst/>
          </a:prstGeom>
          <a:noFill/>
        </p:spPr>
        <p:txBody>
          <a:bodyPr wrap="square" lIns="91440" tIns="45720" rIns="91440" bIns="45720" rtlCol="0" anchor="t">
            <a:spAutoFit/>
          </a:bodyPr>
          <a:lstStyle/>
          <a:p>
            <a:pPr algn="ctr">
              <a:lnSpc>
                <a:spcPct val="150000"/>
              </a:lnSpc>
            </a:pPr>
            <a:r>
              <a:rPr lang="en-US" altLang="ko-KR">
                <a:ea typeface="맑은 고딕"/>
              </a:rPr>
              <a:t>2020.11.12</a:t>
            </a:r>
            <a:endParaRPr lang="ko-KR"/>
          </a:p>
          <a:p>
            <a:pPr algn="ctr">
              <a:lnSpc>
                <a:spcPct val="150000"/>
              </a:lnSpc>
            </a:pPr>
            <a:r>
              <a:rPr lang="ko-KR" altLang="en-US">
                <a:ea typeface="맑은 고딕"/>
              </a:rPr>
              <a:t>Lee </a:t>
            </a:r>
            <a:r>
              <a:rPr lang="ko-KR" altLang="en-US" err="1">
                <a:ea typeface="맑은 고딕"/>
              </a:rPr>
              <a:t>Jisup</a:t>
            </a:r>
            <a:r>
              <a:rPr lang="ko-KR" altLang="en-US">
                <a:ea typeface="맑은 고딕"/>
              </a:rPr>
              <a:t>, </a:t>
            </a:r>
            <a:r>
              <a:rPr lang="ko-KR" err="1">
                <a:ea typeface="맑은 고딕"/>
              </a:rPr>
              <a:t>Samnieng</a:t>
            </a:r>
            <a:r>
              <a:rPr lang="ko-KR">
                <a:ea typeface="맑은 고딕"/>
              </a:rPr>
              <a:t> </a:t>
            </a:r>
            <a:r>
              <a:rPr lang="ko-KR" err="1">
                <a:ea typeface="맑은 고딕"/>
              </a:rPr>
              <a:t>Tan</a:t>
            </a:r>
          </a:p>
          <a:p>
            <a:pPr algn="ctr">
              <a:lnSpc>
                <a:spcPct val="150000"/>
              </a:lnSpc>
            </a:pPr>
            <a:endParaRPr lang="ko-KR" altLang="en-US">
              <a:ea typeface="맑은 고딕"/>
            </a:endParaRPr>
          </a:p>
        </p:txBody>
      </p:sp>
    </p:spTree>
    <p:extLst>
      <p:ext uri="{BB962C8B-B14F-4D97-AF65-F5344CB8AC3E}">
        <p14:creationId xmlns:p14="http://schemas.microsoft.com/office/powerpoint/2010/main" val="399233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33423" y="990068"/>
            <a:ext cx="10477501" cy="6740307"/>
          </a:xfrm>
          <a:prstGeom prst="rect">
            <a:avLst/>
          </a:prstGeom>
        </p:spPr>
        <p:txBody>
          <a:bodyPr wrap="square">
            <a:spAutoFit/>
          </a:bodyPr>
          <a:lstStyle/>
          <a:p>
            <a:r>
              <a:rPr lang="en-US" altLang="ko-KR" sz="2800" b="1" dirty="0">
                <a:latin typeface="Arial" panose="020B0604020202020204" pitchFamily="34" charset="0"/>
                <a:cs typeface="Arial" panose="020B0604020202020204" pitchFamily="34" charset="0"/>
              </a:rPr>
              <a:t>PIN key security problem</a:t>
            </a:r>
          </a:p>
          <a:p>
            <a:endParaRPr lang="en-US" altLang="ko-K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Original IBM encryption products</a:t>
            </a:r>
          </a:p>
          <a:p>
            <a:pPr marL="800100" lvl="1" indent="-342900">
              <a:buFontTx/>
              <a:buChar char="-"/>
            </a:pPr>
            <a:r>
              <a:rPr lang="en-US" altLang="ko-KR" sz="2000" dirty="0">
                <a:latin typeface="Arial" panose="020B0604020202020204" pitchFamily="34" charset="0"/>
                <a:cs typeface="Arial" panose="020B0604020202020204" pitchFamily="34" charset="0"/>
              </a:rPr>
              <a:t>PCF, 3848</a:t>
            </a:r>
          </a:p>
          <a:p>
            <a:pPr marL="800100" lvl="1" indent="-342900">
              <a:buFontTx/>
              <a:buChar char="-"/>
            </a:pPr>
            <a:r>
              <a:rPr lang="en-US" altLang="ko-KR" sz="2000" dirty="0">
                <a:latin typeface="Arial" panose="020B0604020202020204" pitchFamily="34" charset="0"/>
                <a:cs typeface="Arial" panose="020B0604020202020204" pitchFamily="34" charset="0"/>
              </a:rPr>
              <a:t>Only encrypt the key, banks have to write computer program</a:t>
            </a:r>
          </a:p>
          <a:p>
            <a:pPr marL="800100" lvl="1" indent="-342900">
              <a:buFontTx/>
              <a:buChar char="-"/>
            </a:pP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Programmers can approach to customers’ PIN key.</a:t>
            </a: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For example of PCF, the IBM encryption products, there is a manual which tells how to get the PIN key.</a:t>
            </a:r>
            <a:endParaRPr lang="en-US" altLang="ko-KR" sz="2000" dirty="0">
              <a:latin typeface="Arial" panose="020B0604020202020204" pitchFamily="34" charset="0"/>
              <a:cs typeface="Arial" panose="020B0604020202020204" pitchFamily="34" charset="0"/>
            </a:endParaRPr>
          </a:p>
          <a:p>
            <a:endParaRPr lang="en-US" altLang="ko-KR" dirty="0">
              <a:latin typeface="Arial" panose="020B0604020202020204" pitchFamily="34" charset="0"/>
              <a:cs typeface="Arial" panose="020B0604020202020204" pitchFamily="34" charset="0"/>
            </a:endParaRPr>
          </a:p>
          <a:p>
            <a:r>
              <a:rPr lang="en-US" altLang="ko-KR" sz="2800" b="1" dirty="0">
                <a:latin typeface="Arial" panose="020B0604020202020204" pitchFamily="34" charset="0"/>
                <a:cs typeface="Arial" panose="020B0604020202020204" pitchFamily="34" charset="0"/>
              </a:rPr>
              <a:t>Solution: Security model</a:t>
            </a:r>
          </a:p>
          <a:p>
            <a:pPr marL="285750" indent="-285750">
              <a:buFont typeface="Symbol"/>
              <a:buChar char="Þ"/>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Programmers can only approach to the encrypted PIN key, not the naïve one.</a:t>
            </a: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Banks do not use security modules because they are expensive and difficult to install</a:t>
            </a:r>
            <a:br>
              <a:rPr lang="en-US" altLang="ko-KR" sz="2400" dirty="0">
                <a:latin typeface="Arial" panose="020B0604020202020204" pitchFamily="34" charset="0"/>
                <a:cs typeface="Arial" panose="020B0604020202020204" pitchFamily="34" charset="0"/>
              </a:rPr>
            </a:br>
            <a:endParaRPr lang="en-US" altLang="ko-KR" sz="2400" dirty="0">
              <a:latin typeface="Arial" panose="020B0604020202020204" pitchFamily="34" charset="0"/>
              <a:cs typeface="Arial" panose="020B0604020202020204" pitchFamily="34" charset="0"/>
            </a:endParaRPr>
          </a:p>
          <a:p>
            <a:pPr marL="285750" indent="-285750">
              <a:buFontTx/>
              <a:buChar char="-"/>
            </a:pPr>
            <a:endParaRPr lang="en-US" altLang="ko-KR" sz="2000" dirty="0">
              <a:latin typeface="Arial" panose="020B0604020202020204" pitchFamily="34" charset="0"/>
              <a:cs typeface="Arial" panose="020B0604020202020204" pitchFamily="34" charset="0"/>
            </a:endParaRPr>
          </a:p>
          <a:p>
            <a:r>
              <a:rPr lang="en-US" altLang="ko-KR" sz="2000" dirty="0">
                <a:latin typeface="Arial" panose="020B0604020202020204" pitchFamily="34" charset="0"/>
                <a:cs typeface="Arial" panose="020B0604020202020204" pitchFamily="34" charset="0"/>
              </a:rPr>
              <a:t> </a:t>
            </a:r>
          </a:p>
        </p:txBody>
      </p:sp>
      <p:sp>
        <p:nvSpPr>
          <p:cNvPr id="3" name="직사각형 2">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06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33422" y="1268411"/>
            <a:ext cx="10724800" cy="4462760"/>
          </a:xfrm>
          <a:prstGeom prst="rect">
            <a:avLst/>
          </a:prstGeom>
        </p:spPr>
        <p:txBody>
          <a:bodyPr wrap="square">
            <a:spAutoFit/>
          </a:bodyPr>
          <a:lstStyle/>
          <a:p>
            <a:r>
              <a:rPr lang="en-US" altLang="ko-KR" sz="2800" b="1" dirty="0">
                <a:latin typeface="Arial" panose="020B0604020202020204" pitchFamily="34" charset="0"/>
                <a:cs typeface="Arial" panose="020B0604020202020204" pitchFamily="34" charset="0"/>
              </a:rPr>
              <a:t>Other encryption product problems</a:t>
            </a:r>
          </a:p>
          <a:p>
            <a:endParaRPr lang="en-US" altLang="ko-KR" sz="2000"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Compatibility Issue: ‘buy-IBM-or-else’ policy</a:t>
            </a:r>
          </a:p>
          <a:p>
            <a:pPr marL="800100" lvl="3" indent="-342900">
              <a:buFontTx/>
              <a:buChar char="-"/>
            </a:pPr>
            <a:r>
              <a:rPr lang="en-US" altLang="ko-KR" sz="2000" dirty="0">
                <a:latin typeface="Arial" panose="020B0604020202020204" pitchFamily="34" charset="0"/>
                <a:cs typeface="Arial" panose="020B0604020202020204" pitchFamily="34" charset="0"/>
              </a:rPr>
              <a:t>IBM 3178 terminals and the VISA security modules do not match</a:t>
            </a:r>
          </a:p>
          <a:p>
            <a:pPr marL="800100" lvl="3" indent="-342900">
              <a:buFontTx/>
              <a:buChar char="-"/>
            </a:pPr>
            <a:endParaRPr lang="en-US" altLang="ko-KR" sz="2400"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Very few banks have the expertise to tell the good ones from the mediocre</a:t>
            </a:r>
          </a:p>
          <a:p>
            <a:pPr marL="800100" lvl="3" indent="-342900">
              <a:buFontTx/>
              <a:buChar char="-"/>
            </a:pPr>
            <a:r>
              <a:rPr lang="en-US" altLang="ko-KR" sz="2000" dirty="0">
                <a:latin typeface="Arial" panose="020B0604020202020204" pitchFamily="34" charset="0"/>
                <a:cs typeface="Arial" panose="020B0604020202020204" pitchFamily="34" charset="0"/>
              </a:rPr>
              <a:t>Some brands of security module make attacks easier. For example, working keys which are generated by encrypting a time-of-day clock have only 20 bits of diversity rather than the expected 56.</a:t>
            </a:r>
          </a:p>
          <a:p>
            <a:pPr marL="800100" lvl="3" indent="-342900">
              <a:buFontTx/>
              <a:buChar char="-"/>
            </a:pPr>
            <a:endParaRPr lang="en-US" altLang="ko-KR" sz="2000" dirty="0">
              <a:latin typeface="Arial" panose="020B0604020202020204" pitchFamily="34" charset="0"/>
              <a:cs typeface="Arial" panose="020B0604020202020204" pitchFamily="34" charset="0"/>
            </a:endParaRPr>
          </a:p>
          <a:p>
            <a:pPr marL="800100" lvl="3" indent="-342900">
              <a:buFontTx/>
              <a:buChar char="-"/>
            </a:pPr>
            <a:r>
              <a:rPr lang="en-US" altLang="ko-KR" sz="2000" dirty="0">
                <a:latin typeface="Arial" panose="020B0604020202020204" pitchFamily="34" charset="0"/>
                <a:cs typeface="Arial" panose="020B0604020202020204" pitchFamily="34" charset="0"/>
              </a:rPr>
              <a:t>If 1000 keys have been generated, there will be two of them which are the same. </a:t>
            </a:r>
          </a:p>
          <a:p>
            <a:pPr marL="285750" lvl="2" indent="-285750">
              <a:buFont typeface="Arial" panose="020B0604020202020204" pitchFamily="34" charset="0"/>
              <a:buChar char="•"/>
            </a:pPr>
            <a:endParaRPr lang="en-US" altLang="ko-KR" sz="2400" dirty="0">
              <a:latin typeface="Arial" panose="020B0604020202020204" pitchFamily="34" charset="0"/>
              <a:cs typeface="Arial" panose="020B0604020202020204" pitchFamily="34" charset="0"/>
            </a:endParaRPr>
          </a:p>
          <a:p>
            <a:pPr marL="285750" indent="-285750">
              <a:buFontTx/>
              <a:buChar char="-"/>
            </a:pPr>
            <a:endParaRPr lang="en-US" altLang="ko-KR" sz="2000" dirty="0">
              <a:latin typeface="Arial" panose="020B0604020202020204" pitchFamily="34" charset="0"/>
              <a:cs typeface="Arial" panose="020B0604020202020204" pitchFamily="34" charset="0"/>
            </a:endParaRPr>
          </a:p>
        </p:txBody>
      </p:sp>
      <p:sp>
        <p:nvSpPr>
          <p:cNvPr id="3" name="직사각형 2">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6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
        <p:nvSpPr>
          <p:cNvPr id="4" name="직사각형 3"/>
          <p:cNvSpPr/>
          <p:nvPr/>
        </p:nvSpPr>
        <p:spPr>
          <a:xfrm>
            <a:off x="733422" y="1268411"/>
            <a:ext cx="10724800" cy="5940088"/>
          </a:xfrm>
          <a:prstGeom prst="rect">
            <a:avLst/>
          </a:prstGeom>
        </p:spPr>
        <p:txBody>
          <a:bodyPr wrap="square">
            <a:spAutoFit/>
          </a:bodyPr>
          <a:lstStyle/>
          <a:p>
            <a:r>
              <a:rPr lang="en-US" altLang="ko-KR" sz="2800" b="1" dirty="0">
                <a:latin typeface="Arial" panose="020B0604020202020204" pitchFamily="34" charset="0"/>
                <a:cs typeface="Arial" panose="020B0604020202020204" pitchFamily="34" charset="0"/>
              </a:rPr>
              <a:t>Other encryption product problems(cont'd)</a:t>
            </a:r>
          </a:p>
          <a:p>
            <a:endParaRPr lang="en-US" altLang="ko-KR" sz="2000" b="1"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Poor implementation or sloppy operating procedures can leave the bank exposed</a:t>
            </a:r>
          </a:p>
          <a:p>
            <a:pPr marL="800100" lvl="3" indent="-342900">
              <a:buFontTx/>
              <a:buChar char="-"/>
            </a:pPr>
            <a:r>
              <a:rPr lang="en-US" altLang="ko-KR" sz="2000" dirty="0">
                <a:latin typeface="Arial" panose="020B0604020202020204" pitchFamily="34" charset="0"/>
                <a:cs typeface="Arial" panose="020B0604020202020204" pitchFamily="34" charset="0"/>
              </a:rPr>
              <a:t>Most security modules return a whole range of response codes to incoming transactions.</a:t>
            </a:r>
          </a:p>
          <a:p>
            <a:pPr marL="457200" lvl="3"/>
            <a:endParaRPr lang="en-US" altLang="ko-KR" sz="2000" dirty="0">
              <a:latin typeface="Arial" panose="020B0604020202020204" pitchFamily="34" charset="0"/>
              <a:cs typeface="Arial" panose="020B0604020202020204" pitchFamily="34" charset="0"/>
            </a:endParaRPr>
          </a:p>
          <a:p>
            <a:pPr marL="800100" lvl="3" indent="-342900">
              <a:buFontTx/>
              <a:buChar char="-"/>
            </a:pPr>
            <a:r>
              <a:rPr lang="en-US" altLang="ko-KR" sz="2000" dirty="0">
                <a:latin typeface="Arial" panose="020B0604020202020204" pitchFamily="34" charset="0"/>
                <a:cs typeface="Arial" panose="020B0604020202020204" pitchFamily="34" charset="0"/>
              </a:rPr>
              <a:t>A number of these give advance warning that a programmer is experimenting with a live module.</a:t>
            </a:r>
          </a:p>
          <a:p>
            <a:pPr marL="800100" lvl="3" indent="-342900">
              <a:buFontTx/>
              <a:buChar char="-"/>
            </a:pPr>
            <a:endParaRPr lang="en-US" altLang="ko-KR" sz="2000" dirty="0">
              <a:latin typeface="Arial" panose="020B0604020202020204" pitchFamily="34" charset="0"/>
              <a:cs typeface="Arial" panose="020B0604020202020204" pitchFamily="34" charset="0"/>
            </a:endParaRPr>
          </a:p>
          <a:p>
            <a:pPr marL="800100" lvl="3" indent="-342900">
              <a:buFontTx/>
              <a:buChar char="-"/>
            </a:pPr>
            <a:r>
              <a:rPr lang="en-US" altLang="ko-KR" sz="2000" dirty="0">
                <a:latin typeface="Arial" panose="020B0604020202020204" pitchFamily="34" charset="0"/>
                <a:cs typeface="Arial" panose="020B0604020202020204" pitchFamily="34" charset="0"/>
              </a:rPr>
              <a:t>However, few banks bother to write the device driver needed to act on these warnings.</a:t>
            </a:r>
          </a:p>
          <a:p>
            <a:pPr marL="800100" lvl="3" indent="-342900">
              <a:buFontTx/>
              <a:buChar char="-"/>
            </a:pPr>
            <a:endParaRPr lang="en-US" altLang="ko-KR" sz="2400"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Cryptanalysis </a:t>
            </a:r>
          </a:p>
          <a:p>
            <a:pPr marL="800100" lvl="3" indent="-342900">
              <a:buFontTx/>
              <a:buChar char="-"/>
            </a:pPr>
            <a:r>
              <a:rPr lang="en-US" altLang="ko-KR" sz="2000" dirty="0">
                <a:latin typeface="Arial" panose="020B0604020202020204" pitchFamily="34" charset="0"/>
                <a:cs typeface="Arial" panose="020B0604020202020204" pitchFamily="34" charset="0"/>
              </a:rPr>
              <a:t>Find a DES key by brute force</a:t>
            </a:r>
          </a:p>
          <a:p>
            <a:pPr marL="800100" lvl="3" indent="-342900">
              <a:buFontTx/>
              <a:buChar char="-"/>
            </a:pPr>
            <a:endParaRPr lang="en-US" altLang="ko-KR" sz="2400" dirty="0">
              <a:latin typeface="Arial" panose="020B0604020202020204" pitchFamily="34" charset="0"/>
              <a:cs typeface="Arial" panose="020B0604020202020204" pitchFamily="34" charset="0"/>
            </a:endParaRPr>
          </a:p>
          <a:p>
            <a:endParaRPr lang="en-US" altLang="ko-KR" sz="2800" b="1" dirty="0">
              <a:latin typeface="Arial" panose="020B0604020202020204" pitchFamily="34" charset="0"/>
              <a:cs typeface="Arial" panose="020B0604020202020204" pitchFamily="34" charset="0"/>
            </a:endParaRPr>
          </a:p>
          <a:p>
            <a:endParaRPr lang="en-US" altLang="ko-K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8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
        <p:nvSpPr>
          <p:cNvPr id="3" name="직사각형 2"/>
          <p:cNvSpPr/>
          <p:nvPr/>
        </p:nvSpPr>
        <p:spPr>
          <a:xfrm>
            <a:off x="733422" y="1268411"/>
            <a:ext cx="10724800" cy="4339650"/>
          </a:xfrm>
          <a:prstGeom prst="rect">
            <a:avLst/>
          </a:prstGeom>
        </p:spPr>
        <p:txBody>
          <a:bodyPr wrap="square">
            <a:spAutoFit/>
          </a:bodyPr>
          <a:lstStyle/>
          <a:p>
            <a:r>
              <a:rPr lang="en-US" altLang="ko-KR" sz="2800" b="1" dirty="0">
                <a:latin typeface="Arial" panose="020B0604020202020204" pitchFamily="34" charset="0"/>
                <a:cs typeface="Arial" panose="020B0604020202020204" pitchFamily="34" charset="0"/>
              </a:rPr>
              <a:t>Feedback</a:t>
            </a:r>
          </a:p>
          <a:p>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For equipment vendors </a:t>
            </a:r>
          </a:p>
          <a:p>
            <a:pPr marL="800100" lvl="1" indent="-342900">
              <a:buFontTx/>
              <a:buChar char="-"/>
            </a:pPr>
            <a:r>
              <a:rPr lang="en-US" altLang="ko-KR" sz="2000" dirty="0">
                <a:latin typeface="Arial" panose="020B0604020202020204" pitchFamily="34" charset="0"/>
                <a:cs typeface="Arial" panose="020B0604020202020204" pitchFamily="34" charset="0"/>
              </a:rPr>
              <a:t>The suppliers’ main failure is that they overestimate their customers' level of cryptologic and security design sophistication.</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Security functions which have to be implemented at the application level end up being neglected. Ex) Security module’s warning message</a:t>
            </a:r>
          </a:p>
          <a:p>
            <a:pPr marL="800100" lvl="1" indent="-342900">
              <a:buFontTx/>
              <a:buChar char="-"/>
            </a:pPr>
            <a:endParaRPr lang="en-US" altLang="ko-KR" sz="24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The threat environment is not constant</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Quality control is an important point</a:t>
            </a:r>
          </a:p>
          <a:p>
            <a:pPr marL="800100" lvl="1" indent="-342900">
              <a:buFontTx/>
              <a:buChar char="-"/>
            </a:pPr>
            <a:endParaRPr lang="en-US" altLang="ko-K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80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
        <p:nvSpPr>
          <p:cNvPr id="5" name="직사각형 4"/>
          <p:cNvSpPr/>
          <p:nvPr/>
        </p:nvSpPr>
        <p:spPr>
          <a:xfrm>
            <a:off x="733422" y="1268411"/>
            <a:ext cx="10724800" cy="3354765"/>
          </a:xfrm>
          <a:prstGeom prst="rect">
            <a:avLst/>
          </a:prstGeom>
        </p:spPr>
        <p:txBody>
          <a:bodyPr wrap="square">
            <a:spAutoFit/>
          </a:bodyPr>
          <a:lstStyle/>
          <a:p>
            <a:r>
              <a:rPr lang="en-US" altLang="ko-KR" sz="2800" b="1" dirty="0">
                <a:latin typeface="Arial" panose="020B0604020202020204" pitchFamily="34" charset="0"/>
                <a:cs typeface="Arial" panose="020B0604020202020204" pitchFamily="34" charset="0"/>
              </a:rPr>
              <a:t>Feedback(cont’d)</a:t>
            </a:r>
          </a:p>
          <a:p>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For bankers </a:t>
            </a:r>
          </a:p>
          <a:p>
            <a:pPr marL="800100" lvl="1" indent="-342900">
              <a:buFontTx/>
              <a:buChar char="-"/>
            </a:pPr>
            <a:r>
              <a:rPr lang="en-US" altLang="ko-KR" sz="2000" dirty="0">
                <a:latin typeface="Arial" panose="020B0604020202020204" pitchFamily="34" charset="0"/>
                <a:cs typeface="Arial" panose="020B0604020202020204" pitchFamily="34" charset="0"/>
              </a:rPr>
              <a:t>Competent consultants should have been hired, and much greater emphasis should have been placed on quality control.</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Most bankers outside the USA just say that their systems are infallible. This policy carries with it a number of legal and administrative risks.</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endParaRPr lang="en-US" altLang="ko-K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82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 The Wider Implications</a:t>
            </a:r>
            <a:endParaRPr lang="ko-KR" altLang="en-US" sz="3600" b="1"/>
          </a:p>
        </p:txBody>
      </p:sp>
      <p:sp>
        <p:nvSpPr>
          <p:cNvPr id="8" name="TextBox 7">
            <a:extLst>
              <a:ext uri="{FF2B5EF4-FFF2-40B4-BE49-F238E27FC236}">
                <a16:creationId xmlns:a16="http://schemas.microsoft.com/office/drawing/2014/main" id="{99E45DA0-9405-4F78-8D9D-7E703928C0D1}"/>
              </a:ext>
            </a:extLst>
          </p:cNvPr>
          <p:cNvSpPr txBox="1"/>
          <p:nvPr/>
        </p:nvSpPr>
        <p:spPr>
          <a:xfrm>
            <a:off x="2081232" y="1917958"/>
            <a:ext cx="3678457"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Security Equipment Designers</a:t>
            </a:r>
          </a:p>
        </p:txBody>
      </p:sp>
      <p:sp>
        <p:nvSpPr>
          <p:cNvPr id="10" name="TextBox 9">
            <a:extLst>
              <a:ext uri="{FF2B5EF4-FFF2-40B4-BE49-F238E27FC236}">
                <a16:creationId xmlns:a16="http://schemas.microsoft.com/office/drawing/2014/main" id="{AB9EF1BC-62B9-4461-AD4B-B434AC89E213}"/>
              </a:ext>
            </a:extLst>
          </p:cNvPr>
          <p:cNvSpPr txBox="1"/>
          <p:nvPr/>
        </p:nvSpPr>
        <p:spPr>
          <a:xfrm>
            <a:off x="7119186" y="1909075"/>
            <a:ext cx="2737736"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Government</a:t>
            </a:r>
            <a:r>
              <a:rPr lang="en-US">
                <a:latin typeface="Arial" panose="020B0604020202020204" pitchFamily="34" charset="0"/>
                <a:cs typeface="Arial" panose="020B0604020202020204" pitchFamily="34" charset="0"/>
              </a:rPr>
              <a:t> Evaluators</a:t>
            </a:r>
          </a:p>
        </p:txBody>
      </p:sp>
      <p:sp>
        <p:nvSpPr>
          <p:cNvPr id="37" name="TextBox 36">
            <a:extLst>
              <a:ext uri="{FF2B5EF4-FFF2-40B4-BE49-F238E27FC236}">
                <a16:creationId xmlns:a16="http://schemas.microsoft.com/office/drawing/2014/main" id="{E3C018BC-77F7-448B-B79C-651519A10DA8}"/>
              </a:ext>
            </a:extLst>
          </p:cNvPr>
          <p:cNvSpPr txBox="1"/>
          <p:nvPr/>
        </p:nvSpPr>
        <p:spPr>
          <a:xfrm>
            <a:off x="4415347" y="3300177"/>
            <a:ext cx="3361305"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Poor Encryption Algorithms</a:t>
            </a:r>
          </a:p>
          <a:p>
            <a:pPr algn="ctr"/>
            <a:r>
              <a:rPr lang="en-US" sz="2000" dirty="0">
                <a:latin typeface="Arial" panose="020B0604020202020204" pitchFamily="34" charset="0"/>
                <a:cs typeface="Arial" panose="020B0604020202020204" pitchFamily="34" charset="0"/>
              </a:rPr>
              <a:t>Operating Systems</a:t>
            </a:r>
          </a:p>
        </p:txBody>
      </p:sp>
      <p:cxnSp>
        <p:nvCxnSpPr>
          <p:cNvPr id="6" name="Elbow Connector 5">
            <a:extLst>
              <a:ext uri="{FF2B5EF4-FFF2-40B4-BE49-F238E27FC236}">
                <a16:creationId xmlns:a16="http://schemas.microsoft.com/office/drawing/2014/main" id="{A97B9897-3332-8A40-A0A2-8C367E500605}"/>
              </a:ext>
            </a:extLst>
          </p:cNvPr>
          <p:cNvCxnSpPr>
            <a:cxnSpLocks/>
            <a:stCxn id="8" idx="2"/>
            <a:endCxn id="37" idx="0"/>
          </p:cNvCxnSpPr>
          <p:nvPr/>
        </p:nvCxnSpPr>
        <p:spPr>
          <a:xfrm rot="16200000" flipH="1">
            <a:off x="4517176" y="1721352"/>
            <a:ext cx="982109" cy="21755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334A144D-1C86-C54A-BB46-DF74B0BDABC1}"/>
              </a:ext>
            </a:extLst>
          </p:cNvPr>
          <p:cNvCxnSpPr>
            <a:cxnSpLocks/>
            <a:stCxn id="10" idx="2"/>
            <a:endCxn id="37" idx="0"/>
          </p:cNvCxnSpPr>
          <p:nvPr/>
        </p:nvCxnSpPr>
        <p:spPr>
          <a:xfrm rot="5400000">
            <a:off x="6796531" y="1608654"/>
            <a:ext cx="990992" cy="2392054"/>
          </a:xfrm>
          <a:prstGeom prst="bentConnector3">
            <a:avLst>
              <a:gd name="adj1" fmla="val 50320"/>
            </a:avLst>
          </a:prstGeom>
        </p:spPr>
        <p:style>
          <a:lnRef idx="1">
            <a:schemeClr val="accent1"/>
          </a:lnRef>
          <a:fillRef idx="0">
            <a:schemeClr val="accent1"/>
          </a:fillRef>
          <a:effectRef idx="0">
            <a:schemeClr val="accent1"/>
          </a:effectRef>
          <a:fontRef idx="minor">
            <a:schemeClr val="tx1"/>
          </a:fontRef>
        </p:style>
      </p:cxnSp>
      <p:pic>
        <p:nvPicPr>
          <p:cNvPr id="54" name="Graphic 53" descr="Group of men">
            <a:extLst>
              <a:ext uri="{FF2B5EF4-FFF2-40B4-BE49-F238E27FC236}">
                <a16:creationId xmlns:a16="http://schemas.microsoft.com/office/drawing/2014/main" id="{388A7C5F-8D43-D14F-9EEC-77C228A99D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40729" y="1052516"/>
            <a:ext cx="914400" cy="914400"/>
          </a:xfrm>
          <a:prstGeom prst="rect">
            <a:avLst/>
          </a:prstGeom>
        </p:spPr>
      </p:pic>
      <p:pic>
        <p:nvPicPr>
          <p:cNvPr id="56" name="Graphic 55" descr="Group of men">
            <a:extLst>
              <a:ext uri="{FF2B5EF4-FFF2-40B4-BE49-F238E27FC236}">
                <a16:creationId xmlns:a16="http://schemas.microsoft.com/office/drawing/2014/main" id="{93568D2A-BD01-1443-A96E-C41C15DB70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50807" y="1052516"/>
            <a:ext cx="914400" cy="914400"/>
          </a:xfrm>
          <a:prstGeom prst="rect">
            <a:avLst/>
          </a:prstGeom>
        </p:spPr>
      </p:pic>
      <p:sp>
        <p:nvSpPr>
          <p:cNvPr id="1040" name="TextBox 1039">
            <a:extLst>
              <a:ext uri="{FF2B5EF4-FFF2-40B4-BE49-F238E27FC236}">
                <a16:creationId xmlns:a16="http://schemas.microsoft.com/office/drawing/2014/main" id="{4DF4A114-EEEF-9A4B-8C5B-CCE806B22824}"/>
              </a:ext>
            </a:extLst>
          </p:cNvPr>
          <p:cNvSpPr txBox="1"/>
          <p:nvPr/>
        </p:nvSpPr>
        <p:spPr>
          <a:xfrm>
            <a:off x="5310558" y="2414115"/>
            <a:ext cx="1570881" cy="369332"/>
          </a:xfrm>
          <a:prstGeom prst="rect">
            <a:avLst/>
          </a:prstGeom>
          <a:noFill/>
        </p:spPr>
        <p:txBody>
          <a:bodyPr wrap="square" rtlCol="0">
            <a:spAutoFit/>
          </a:bodyPr>
          <a:lstStyle/>
          <a:p>
            <a:r>
              <a:rPr lang="en-US">
                <a:solidFill>
                  <a:srgbClr val="FF0000"/>
                </a:solidFill>
                <a:latin typeface="Arial" panose="020B0604020202020204" pitchFamily="34" charset="0"/>
                <a:cs typeface="Arial" panose="020B0604020202020204" pitchFamily="34" charset="0"/>
              </a:rPr>
              <a:t>Concentrated</a:t>
            </a:r>
          </a:p>
        </p:txBody>
      </p:sp>
      <p:sp>
        <p:nvSpPr>
          <p:cNvPr id="81" name="TextBox 80">
            <a:extLst>
              <a:ext uri="{FF2B5EF4-FFF2-40B4-BE49-F238E27FC236}">
                <a16:creationId xmlns:a16="http://schemas.microsoft.com/office/drawing/2014/main" id="{C2F0D372-7C87-B641-A48C-F61DFD2D2720}"/>
              </a:ext>
            </a:extLst>
          </p:cNvPr>
          <p:cNvSpPr txBox="1"/>
          <p:nvPr/>
        </p:nvSpPr>
        <p:spPr>
          <a:xfrm>
            <a:off x="4794558" y="4990172"/>
            <a:ext cx="2583486"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Trojan Horse Attacks</a:t>
            </a:r>
          </a:p>
        </p:txBody>
      </p:sp>
      <p:pic>
        <p:nvPicPr>
          <p:cNvPr id="1044" name="Graphic 1043" descr="Arrow Down">
            <a:extLst>
              <a:ext uri="{FF2B5EF4-FFF2-40B4-BE49-F238E27FC236}">
                <a16:creationId xmlns:a16="http://schemas.microsoft.com/office/drawing/2014/main" id="{38D63899-6AB6-4E40-ACD5-893C679679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94395" y="3992470"/>
            <a:ext cx="783813" cy="700701"/>
          </a:xfrm>
          <a:prstGeom prst="rect">
            <a:avLst/>
          </a:prstGeom>
        </p:spPr>
      </p:pic>
    </p:spTree>
    <p:extLst>
      <p:ext uri="{BB962C8B-B14F-4D97-AF65-F5344CB8AC3E}">
        <p14:creationId xmlns:p14="http://schemas.microsoft.com/office/powerpoint/2010/main" val="70267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 The Wider Implications</a:t>
            </a:r>
            <a:endParaRPr lang="ko-KR" altLang="en-US" sz="3600" b="1"/>
          </a:p>
        </p:txBody>
      </p:sp>
      <p:sp>
        <p:nvSpPr>
          <p:cNvPr id="2" name="TextBox 1">
            <a:extLst>
              <a:ext uri="{FF2B5EF4-FFF2-40B4-BE49-F238E27FC236}">
                <a16:creationId xmlns:a16="http://schemas.microsoft.com/office/drawing/2014/main" id="{1ACC557E-F1C2-104C-9C84-84DCF75FA3B1}"/>
              </a:ext>
            </a:extLst>
          </p:cNvPr>
          <p:cNvSpPr txBox="1"/>
          <p:nvPr/>
        </p:nvSpPr>
        <p:spPr>
          <a:xfrm>
            <a:off x="712206" y="5117600"/>
            <a:ext cx="10767587" cy="70788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Banking systems do indeed have their share of such loopholes, but they do not seem to have contributed in any significant way to the crime figures. </a:t>
            </a:r>
          </a:p>
        </p:txBody>
      </p:sp>
      <p:grpSp>
        <p:nvGrpSpPr>
          <p:cNvPr id="17" name="Group 16">
            <a:extLst>
              <a:ext uri="{FF2B5EF4-FFF2-40B4-BE49-F238E27FC236}">
                <a16:creationId xmlns:a16="http://schemas.microsoft.com/office/drawing/2014/main" id="{7448E92E-5F61-43E0-8213-066BE00CA158}"/>
              </a:ext>
            </a:extLst>
          </p:cNvPr>
          <p:cNvGrpSpPr/>
          <p:nvPr/>
        </p:nvGrpSpPr>
        <p:grpSpPr>
          <a:xfrm>
            <a:off x="4801521" y="1168400"/>
            <a:ext cx="4493819" cy="3510896"/>
            <a:chOff x="4338723" y="1366547"/>
            <a:chExt cx="4493819" cy="3510896"/>
          </a:xfrm>
        </p:grpSpPr>
        <p:grpSp>
          <p:nvGrpSpPr>
            <p:cNvPr id="23" name="Group 22">
              <a:extLst>
                <a:ext uri="{FF2B5EF4-FFF2-40B4-BE49-F238E27FC236}">
                  <a16:creationId xmlns:a16="http://schemas.microsoft.com/office/drawing/2014/main" id="{2266E2B5-2691-4682-9217-6D31067504A3}"/>
                </a:ext>
              </a:extLst>
            </p:cNvPr>
            <p:cNvGrpSpPr/>
            <p:nvPr/>
          </p:nvGrpSpPr>
          <p:grpSpPr>
            <a:xfrm>
              <a:off x="4338723" y="3213366"/>
              <a:ext cx="2600152" cy="1664077"/>
              <a:chOff x="866146" y="1864964"/>
              <a:chExt cx="2298700" cy="1380221"/>
            </a:xfrm>
          </p:grpSpPr>
          <p:pic>
            <p:nvPicPr>
              <p:cNvPr id="24" name="Graphic 23" descr="Bank">
                <a:extLst>
                  <a:ext uri="{FF2B5EF4-FFF2-40B4-BE49-F238E27FC236}">
                    <a16:creationId xmlns:a16="http://schemas.microsoft.com/office/drawing/2014/main" id="{0226A29E-21A3-4A8F-81E8-791A6BAE1D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34506" y="1864964"/>
                <a:ext cx="1054100" cy="1054100"/>
              </a:xfrm>
              <a:prstGeom prst="rect">
                <a:avLst/>
              </a:prstGeom>
            </p:spPr>
          </p:pic>
          <p:sp>
            <p:nvSpPr>
              <p:cNvPr id="25" name="TextBox 24">
                <a:extLst>
                  <a:ext uri="{FF2B5EF4-FFF2-40B4-BE49-F238E27FC236}">
                    <a16:creationId xmlns:a16="http://schemas.microsoft.com/office/drawing/2014/main" id="{52A02497-1A48-4521-936A-226B3E84A3C2}"/>
                  </a:ext>
                </a:extLst>
              </p:cNvPr>
              <p:cNvSpPr txBox="1"/>
              <p:nvPr/>
            </p:nvSpPr>
            <p:spPr>
              <a:xfrm>
                <a:off x="866146" y="2845075"/>
                <a:ext cx="229870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Banking Systems</a:t>
                </a:r>
              </a:p>
            </p:txBody>
          </p:sp>
        </p:grpSp>
        <p:sp>
          <p:nvSpPr>
            <p:cNvPr id="16" name="Speech Bubble: Rectangle with Corners Rounded 15">
              <a:extLst>
                <a:ext uri="{FF2B5EF4-FFF2-40B4-BE49-F238E27FC236}">
                  <a16:creationId xmlns:a16="http://schemas.microsoft.com/office/drawing/2014/main" id="{44576AC8-A17D-4985-901A-C9A30DA0A1CC}"/>
                </a:ext>
              </a:extLst>
            </p:cNvPr>
            <p:cNvSpPr/>
            <p:nvPr/>
          </p:nvSpPr>
          <p:spPr>
            <a:xfrm>
              <a:off x="5464671" y="1366547"/>
              <a:ext cx="3367871" cy="1633925"/>
            </a:xfrm>
            <a:prstGeom prst="wedgeRoundRectCallout">
              <a:avLst>
                <a:gd name="adj1" fmla="val -40120"/>
                <a:gd name="adj2" fmla="val 6905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atin typeface="Arial" panose="020B0604020202020204" pitchFamily="34" charset="0"/>
                  <a:cs typeface="Arial" panose="020B0604020202020204" pitchFamily="34" charset="0"/>
                </a:rPr>
                <a:t>Loopholes inside the banks</a:t>
              </a:r>
            </a:p>
            <a:p>
              <a:pPr algn="ct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80D07648-4E14-4E37-BA14-219F282EF1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294" y="2029617"/>
              <a:ext cx="1060786" cy="72335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a:extLst>
              <a:ext uri="{FF2B5EF4-FFF2-40B4-BE49-F238E27FC236}">
                <a16:creationId xmlns:a16="http://schemas.microsoft.com/office/drawing/2014/main" id="{50F37789-ECC7-4F4C-B51C-2FCED3FA0A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8039" y="1846943"/>
            <a:ext cx="1060786" cy="70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5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 The Wider Implications</a:t>
            </a:r>
            <a:endParaRPr lang="ko-KR" altLang="en-US" sz="3600" b="1"/>
          </a:p>
        </p:txBody>
      </p:sp>
      <p:grpSp>
        <p:nvGrpSpPr>
          <p:cNvPr id="28" name="Group 27">
            <a:extLst>
              <a:ext uri="{FF2B5EF4-FFF2-40B4-BE49-F238E27FC236}">
                <a16:creationId xmlns:a16="http://schemas.microsoft.com/office/drawing/2014/main" id="{1CF7BBF7-F039-443A-B41C-7FE78B46CAA1}"/>
              </a:ext>
            </a:extLst>
          </p:cNvPr>
          <p:cNvGrpSpPr/>
          <p:nvPr/>
        </p:nvGrpSpPr>
        <p:grpSpPr>
          <a:xfrm>
            <a:off x="617191" y="2222310"/>
            <a:ext cx="11319223" cy="2413379"/>
            <a:chOff x="617191" y="2753637"/>
            <a:chExt cx="11319223" cy="2413379"/>
          </a:xfrm>
        </p:grpSpPr>
        <p:sp>
          <p:nvSpPr>
            <p:cNvPr id="2" name="TextBox 1">
              <a:extLst>
                <a:ext uri="{FF2B5EF4-FFF2-40B4-BE49-F238E27FC236}">
                  <a16:creationId xmlns:a16="http://schemas.microsoft.com/office/drawing/2014/main" id="{1ACC557E-F1C2-104C-9C84-84DCF75FA3B1}"/>
                </a:ext>
              </a:extLst>
            </p:cNvPr>
            <p:cNvSpPr txBox="1"/>
            <p:nvPr/>
          </p:nvSpPr>
          <p:spPr>
            <a:xfrm>
              <a:off x="617191" y="2753637"/>
              <a:ext cx="2253009"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Lack of expertise</a:t>
              </a:r>
            </a:p>
          </p:txBody>
        </p:sp>
        <p:sp>
          <p:nvSpPr>
            <p:cNvPr id="10" name="TextBox 9">
              <a:extLst>
                <a:ext uri="{FF2B5EF4-FFF2-40B4-BE49-F238E27FC236}">
                  <a16:creationId xmlns:a16="http://schemas.microsoft.com/office/drawing/2014/main" id="{3DCC006A-F742-41EF-A472-5EF958F543BA}"/>
                </a:ext>
              </a:extLst>
            </p:cNvPr>
            <p:cNvSpPr txBox="1"/>
            <p:nvPr/>
          </p:nvSpPr>
          <p:spPr>
            <a:xfrm>
              <a:off x="2641600" y="3314294"/>
              <a:ext cx="322580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Improperly use of products</a:t>
              </a:r>
            </a:p>
          </p:txBody>
        </p:sp>
        <p:sp>
          <p:nvSpPr>
            <p:cNvPr id="12" name="TextBox 11">
              <a:extLst>
                <a:ext uri="{FF2B5EF4-FFF2-40B4-BE49-F238E27FC236}">
                  <a16:creationId xmlns:a16="http://schemas.microsoft.com/office/drawing/2014/main" id="{E86C35A8-9D89-49A7-9A37-E2A7B07096A5}"/>
                </a:ext>
              </a:extLst>
            </p:cNvPr>
            <p:cNvSpPr txBox="1"/>
            <p:nvPr/>
          </p:nvSpPr>
          <p:spPr>
            <a:xfrm>
              <a:off x="4254500" y="3831037"/>
              <a:ext cx="5105400" cy="1015663"/>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Basic errors exist in</a:t>
              </a:r>
            </a:p>
            <a:p>
              <a:pPr algn="ctr"/>
              <a:r>
                <a:rPr lang="en-US" sz="2000">
                  <a:latin typeface="Arial" panose="020B0604020202020204" pitchFamily="34" charset="0"/>
                  <a:cs typeface="Arial" panose="020B0604020202020204" pitchFamily="34" charset="0"/>
                </a:rPr>
                <a:t>System Design, Application Programming, and Administration</a:t>
              </a:r>
            </a:p>
          </p:txBody>
        </p:sp>
        <p:sp>
          <p:nvSpPr>
            <p:cNvPr id="14" name="TextBox 13">
              <a:extLst>
                <a:ext uri="{FF2B5EF4-FFF2-40B4-BE49-F238E27FC236}">
                  <a16:creationId xmlns:a16="http://schemas.microsoft.com/office/drawing/2014/main" id="{07122007-B9A4-4D4D-BED8-C6B280799AAA}"/>
                </a:ext>
              </a:extLst>
            </p:cNvPr>
            <p:cNvSpPr txBox="1"/>
            <p:nvPr/>
          </p:nvSpPr>
          <p:spPr>
            <a:xfrm>
              <a:off x="9215170" y="4766906"/>
              <a:ext cx="2721244"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Vulnerable to attack</a:t>
              </a:r>
            </a:p>
          </p:txBody>
        </p:sp>
        <p:pic>
          <p:nvPicPr>
            <p:cNvPr id="23" name="Graphic 22" descr="Arrow: Clockwise curve">
              <a:extLst>
                <a:ext uri="{FF2B5EF4-FFF2-40B4-BE49-F238E27FC236}">
                  <a16:creationId xmlns:a16="http://schemas.microsoft.com/office/drawing/2014/main" id="{0FFE6F77-4D1B-4A8A-81A2-3384D14733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9175710">
              <a:off x="2667866" y="2756026"/>
              <a:ext cx="653396" cy="653396"/>
            </a:xfrm>
            <a:prstGeom prst="rect">
              <a:avLst/>
            </a:prstGeom>
          </p:spPr>
        </p:pic>
        <p:pic>
          <p:nvPicPr>
            <p:cNvPr id="26" name="Graphic 25" descr="Arrow: Clockwise curve">
              <a:extLst>
                <a:ext uri="{FF2B5EF4-FFF2-40B4-BE49-F238E27FC236}">
                  <a16:creationId xmlns:a16="http://schemas.microsoft.com/office/drawing/2014/main" id="{798D644F-20DA-48A5-9FC1-BEF1B31C04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9175710">
              <a:off x="5769302" y="3322499"/>
              <a:ext cx="653396" cy="653396"/>
            </a:xfrm>
            <a:prstGeom prst="rect">
              <a:avLst/>
            </a:prstGeom>
          </p:spPr>
        </p:pic>
        <p:pic>
          <p:nvPicPr>
            <p:cNvPr id="27" name="Graphic 26" descr="Arrow: Clockwise curve">
              <a:extLst>
                <a:ext uri="{FF2B5EF4-FFF2-40B4-BE49-F238E27FC236}">
                  <a16:creationId xmlns:a16="http://schemas.microsoft.com/office/drawing/2014/main" id="{40A6FA92-F558-4E19-B245-CE6F47FC2A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9175710">
              <a:off x="9188310" y="4154286"/>
              <a:ext cx="653396" cy="653396"/>
            </a:xfrm>
            <a:prstGeom prst="rect">
              <a:avLst/>
            </a:prstGeom>
          </p:spPr>
        </p:pic>
      </p:grpSp>
      <p:sp>
        <p:nvSpPr>
          <p:cNvPr id="30" name="TextBox 29">
            <a:extLst>
              <a:ext uri="{FF2B5EF4-FFF2-40B4-BE49-F238E27FC236}">
                <a16:creationId xmlns:a16="http://schemas.microsoft.com/office/drawing/2014/main" id="{6E6F8155-114A-4340-B462-B24C14DD9216}"/>
              </a:ext>
            </a:extLst>
          </p:cNvPr>
          <p:cNvSpPr txBox="1"/>
          <p:nvPr/>
        </p:nvSpPr>
        <p:spPr>
          <a:xfrm>
            <a:off x="389793" y="1331349"/>
            <a:ext cx="6747607"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The attacks in the banks have possibly happened by : </a:t>
            </a:r>
          </a:p>
        </p:txBody>
      </p:sp>
    </p:spTree>
    <p:extLst>
      <p:ext uri="{BB962C8B-B14F-4D97-AF65-F5344CB8AC3E}">
        <p14:creationId xmlns:p14="http://schemas.microsoft.com/office/powerpoint/2010/main" val="328351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4" name="TextBox 3">
            <a:extLst>
              <a:ext uri="{FF2B5EF4-FFF2-40B4-BE49-F238E27FC236}">
                <a16:creationId xmlns:a16="http://schemas.microsoft.com/office/drawing/2014/main" id="{73D9188A-7A33-4AFC-978E-895110933201}"/>
              </a:ext>
            </a:extLst>
          </p:cNvPr>
          <p:cNvSpPr txBox="1"/>
          <p:nvPr/>
        </p:nvSpPr>
        <p:spPr>
          <a:xfrm>
            <a:off x="1031010" y="1113535"/>
            <a:ext cx="9933000" cy="83099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lang="en-US" sz="2400" kern="1200">
                <a:solidFill>
                  <a:schemeClr val="tx1"/>
                </a:solidFill>
                <a:effectLst/>
                <a:latin typeface="Arial" panose="020B0604020202020204" pitchFamily="34" charset="0"/>
                <a:cs typeface="Arial" panose="020B0604020202020204" pitchFamily="34" charset="0"/>
              </a:rPr>
              <a:t>During the 1980’s, there was an industry wide consensus on the threat model, which was reinforced at conferences and in the literature. </a:t>
            </a:r>
            <a:endParaRPr 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E4F6E0F-E114-4686-96C5-E2E0EE9F9C4D}"/>
              </a:ext>
            </a:extLst>
          </p:cNvPr>
          <p:cNvSpPr txBox="1"/>
          <p:nvPr/>
        </p:nvSpPr>
        <p:spPr>
          <a:xfrm>
            <a:off x="585183" y="2474271"/>
            <a:ext cx="11202950" cy="3416320"/>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It happened because of :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2400">
              <a:latin typeface="Arial" panose="020B0604020202020204" pitchFamily="34" charset="0"/>
              <a:cs typeface="Arial" panose="020B0604020202020204" pitchFamily="34" charset="0"/>
            </a:endParaRPr>
          </a:p>
          <a:p>
            <a:pPr marL="342900" marR="0" lvl="0" indent="-342900"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2400">
                <a:latin typeface="Arial" panose="020B0604020202020204" pitchFamily="34" charset="0"/>
                <a:cs typeface="Arial" panose="020B0604020202020204" pitchFamily="34" charset="0"/>
              </a:rPr>
              <a:t>Designers focused on what could possible happened rather than on what was   likely to happen. </a:t>
            </a:r>
          </a:p>
          <a:p>
            <a:pPr marL="342900" marR="0" lvl="0" indent="-342900" algn="just"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en-US" sz="2400">
              <a:latin typeface="Arial" panose="020B0604020202020204" pitchFamily="34" charset="0"/>
              <a:cs typeface="Arial" panose="020B0604020202020204" pitchFamily="34" charset="0"/>
            </a:endParaRPr>
          </a:p>
          <a:p>
            <a:pPr marL="342900" marR="0" lvl="0" indent="-342900"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2400">
                <a:latin typeface="Arial" panose="020B0604020202020204" pitchFamily="34" charset="0"/>
                <a:cs typeface="Arial" panose="020B0604020202020204" pitchFamily="34" charset="0"/>
              </a:rPr>
              <a:t>Designers assumed that implementers at customer sites would have either the expertise to design and build secure systems using the components they sold, or the common sense to call in competent consultants to help. </a:t>
            </a:r>
            <a:r>
              <a:rPr lang="en-US" sz="2400"/>
              <a:t/>
            </a:r>
            <a:br>
              <a:rPr lang="en-US" sz="2400"/>
            </a:b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38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4" name="TextBox 3">
            <a:extLst>
              <a:ext uri="{FF2B5EF4-FFF2-40B4-BE49-F238E27FC236}">
                <a16:creationId xmlns:a16="http://schemas.microsoft.com/office/drawing/2014/main" id="{D2A6D534-36F5-F943-9DDC-B64DC85D7B23}"/>
              </a:ext>
            </a:extLst>
          </p:cNvPr>
          <p:cNvSpPr txBox="1"/>
          <p:nvPr/>
        </p:nvSpPr>
        <p:spPr>
          <a:xfrm>
            <a:off x="585183" y="1176803"/>
            <a:ext cx="11202950" cy="2800767"/>
          </a:xfrm>
          <a:prstGeom prst="rect">
            <a:avLst/>
          </a:prstGeom>
          <a:noFill/>
        </p:spPr>
        <p:txBody>
          <a:bodyPr wrap="square" rtlCol="0">
            <a:spAutoFit/>
          </a:bodyPr>
          <a:lstStyle/>
          <a:p>
            <a:pPr>
              <a:defRPr/>
            </a:pPr>
            <a:r>
              <a:rPr lang="en-US" sz="2400" dirty="0">
                <a:solidFill>
                  <a:srgbClr val="000000"/>
                </a:solidFill>
                <a:latin typeface="Arial" panose="020B0604020202020204" pitchFamily="34" charset="0"/>
                <a:cs typeface="Arial" panose="020B0604020202020204" pitchFamily="34" charset="0"/>
              </a:rPr>
              <a:t>Both the threat and the customers’ abilities were so badly misjudged:</a:t>
            </a:r>
            <a:r>
              <a:rPr lang="en-US" sz="2800" dirty="0"/>
              <a:t/>
            </a:r>
            <a:br>
              <a:rPr lang="en-US" sz="2800" dirty="0"/>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An uncritical acceptance of the conventional military wisdom of the 1970’s.</a:t>
            </a:r>
            <a:r>
              <a:rPr lang="en-US" sz="2000" dirty="0">
                <a:solidFill>
                  <a:srgbClr val="000000"/>
                </a:solidFill>
                <a:latin typeface="Arial" panose="020B0604020202020204" pitchFamily="34" charset="0"/>
                <a:cs typeface="Arial" panose="020B0604020202020204" pitchFamily="34" charset="0"/>
              </a:rPr>
              <a:t> </a:t>
            </a:r>
          </a:p>
          <a:p>
            <a:pPr lvl="0" algn="just">
              <a:defRPr/>
            </a:pPr>
            <a:r>
              <a:rPr lang="en-US" sz="24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The military model stressed secrecy, so secrecy of the PIN was made the cornerstone 	of the ATM system: technical efforts were directed towards ensuring it, and business and 	legal strategies were predicated on its being achieved. It may also be relevant that the 	early systems had only limited networking, and so the security design was established 	well before ATM networks acquired their present size and complexity.</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74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2DD4B92C-DDB5-482F-B265-4BFBDC2578ED}"/>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3600" b="1" dirty="0"/>
              <a:t>Contents</a:t>
            </a:r>
            <a:endParaRPr lang="ko-KR" altLang="en-US" sz="3600" b="1" dirty="0"/>
          </a:p>
        </p:txBody>
      </p:sp>
      <p:sp>
        <p:nvSpPr>
          <p:cNvPr id="2" name="TextBox 1"/>
          <p:cNvSpPr txBox="1"/>
          <p:nvPr/>
        </p:nvSpPr>
        <p:spPr>
          <a:xfrm>
            <a:off x="845127" y="1330036"/>
            <a:ext cx="4587153" cy="4524315"/>
          </a:xfrm>
          <a:prstGeom prst="rect">
            <a:avLst/>
          </a:prstGeom>
          <a:noFill/>
        </p:spPr>
        <p:txBody>
          <a:bodyPr wrap="none" rtlCol="0">
            <a:spAutoFit/>
          </a:bodyPr>
          <a:lstStyle/>
          <a:p>
            <a:pPr marL="457200" indent="-457200">
              <a:buAutoNum type="arabicPeriod"/>
            </a:pPr>
            <a:r>
              <a:rPr lang="en-US" altLang="ko-KR" sz="2400" dirty="0">
                <a:latin typeface="Arial" panose="020B0604020202020204" pitchFamily="34" charset="0"/>
                <a:cs typeface="Arial" panose="020B0604020202020204" pitchFamily="34" charset="0"/>
              </a:rPr>
              <a:t>Introduction</a:t>
            </a:r>
          </a:p>
          <a:p>
            <a:pPr marL="457200" indent="-457200">
              <a:buAutoNum type="arabicPeriod"/>
            </a:pPr>
            <a:endParaRPr lang="en-US" altLang="ko-KR" sz="2400" dirty="0">
              <a:latin typeface="Arial" panose="020B0604020202020204" pitchFamily="34" charset="0"/>
              <a:cs typeface="Arial" panose="020B0604020202020204" pitchFamily="34" charset="0"/>
            </a:endParaRPr>
          </a:p>
          <a:p>
            <a:pPr marL="457200" indent="-457200">
              <a:buAutoNum type="arabicPeriod"/>
            </a:pPr>
            <a:r>
              <a:rPr lang="en-US" altLang="ko-KR" sz="2400" dirty="0">
                <a:latin typeface="Arial" panose="020B0604020202020204" pitchFamily="34" charset="0"/>
                <a:cs typeface="Arial" panose="020B0604020202020204" pitchFamily="34" charset="0"/>
              </a:rPr>
              <a:t>ATM</a:t>
            </a:r>
          </a:p>
          <a:p>
            <a:pPr marL="457200" indent="-457200">
              <a:buAutoNum type="arabicPeriod"/>
            </a:pPr>
            <a:endParaRPr lang="en-US" altLang="ko-KR" sz="2400" dirty="0">
              <a:latin typeface="Arial" panose="020B0604020202020204" pitchFamily="34" charset="0"/>
              <a:cs typeface="Arial" panose="020B0604020202020204" pitchFamily="34" charset="0"/>
            </a:endParaRPr>
          </a:p>
          <a:p>
            <a:pPr marL="457200" indent="-457200">
              <a:buAutoNum type="arabicPeriod"/>
            </a:pPr>
            <a:r>
              <a:rPr lang="en-US" altLang="ko-KR" sz="2400" dirty="0">
                <a:latin typeface="Arial" panose="020B0604020202020204" pitchFamily="34" charset="0"/>
                <a:cs typeface="Arial" panose="020B0604020202020204" pitchFamily="34" charset="0"/>
              </a:rPr>
              <a:t>How ATM Fraud Takes Place</a:t>
            </a:r>
          </a:p>
          <a:p>
            <a:pPr marL="457200" indent="-457200">
              <a:buAutoNum type="arabicPeriod"/>
            </a:pPr>
            <a:endParaRPr lang="en-US" altLang="ko-KR" sz="2400" dirty="0">
              <a:latin typeface="Arial" panose="020B0604020202020204" pitchFamily="34" charset="0"/>
              <a:cs typeface="Arial" panose="020B0604020202020204" pitchFamily="34" charset="0"/>
            </a:endParaRPr>
          </a:p>
          <a:p>
            <a:pPr marL="457200" indent="-457200">
              <a:buAutoNum type="arabicPeriod"/>
            </a:pPr>
            <a:r>
              <a:rPr lang="en-US" altLang="ko-KR" sz="2400" dirty="0">
                <a:latin typeface="Arial" panose="020B0604020202020204" pitchFamily="34" charset="0"/>
                <a:cs typeface="Arial" panose="020B0604020202020204" pitchFamily="34" charset="0"/>
              </a:rPr>
              <a:t>The Wider Implications</a:t>
            </a:r>
          </a:p>
          <a:p>
            <a:pPr marL="457200" indent="-457200">
              <a:buAutoNum type="arabicPeriod"/>
            </a:pPr>
            <a:endParaRPr lang="en-US" altLang="ko-KR" sz="2400" dirty="0">
              <a:latin typeface="Arial" panose="020B0604020202020204" pitchFamily="34" charset="0"/>
              <a:cs typeface="Arial" panose="020B0604020202020204" pitchFamily="34" charset="0"/>
            </a:endParaRPr>
          </a:p>
          <a:p>
            <a:pPr marL="457200" indent="-457200">
              <a:buAutoNum type="arabicPeriod"/>
            </a:pPr>
            <a:r>
              <a:rPr lang="en-US" altLang="ko-KR" sz="2400" dirty="0">
                <a:latin typeface="Arial" panose="020B0604020202020204" pitchFamily="34" charset="0"/>
                <a:cs typeface="Arial" panose="020B0604020202020204" pitchFamily="34" charset="0"/>
              </a:rPr>
              <a:t>A New Security Paradigm</a:t>
            </a:r>
          </a:p>
          <a:p>
            <a:pPr marL="457200" indent="-457200">
              <a:buAutoNum type="arabicPeriod"/>
            </a:pPr>
            <a:endParaRPr lang="en-US" altLang="ko-KR" sz="2400" dirty="0">
              <a:latin typeface="Arial" panose="020B0604020202020204" pitchFamily="34" charset="0"/>
              <a:cs typeface="Arial" panose="020B0604020202020204" pitchFamily="34" charset="0"/>
            </a:endParaRPr>
          </a:p>
          <a:p>
            <a:pPr marL="457200" indent="-457200">
              <a:buAutoNum type="arabicPeriod"/>
            </a:pPr>
            <a:r>
              <a:rPr lang="en-US" altLang="ko-KR" sz="2400" dirty="0">
                <a:latin typeface="Arial" panose="020B0604020202020204" pitchFamily="34" charset="0"/>
                <a:cs typeface="Arial" panose="020B0604020202020204" pitchFamily="34" charset="0"/>
              </a:rPr>
              <a:t>Conclusions</a:t>
            </a:r>
          </a:p>
          <a:p>
            <a:pPr marL="457200" indent="-457200">
              <a:buAutoNum type="arabicPeriod"/>
            </a:pP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60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8" name="TextBox 7">
            <a:extLst>
              <a:ext uri="{FF2B5EF4-FFF2-40B4-BE49-F238E27FC236}">
                <a16:creationId xmlns:a16="http://schemas.microsoft.com/office/drawing/2014/main" id="{6E4F6E0F-E114-4686-96C5-E2E0EE9F9C4D}"/>
              </a:ext>
            </a:extLst>
          </p:cNvPr>
          <p:cNvSpPr txBox="1"/>
          <p:nvPr/>
        </p:nvSpPr>
        <p:spPr>
          <a:xfrm>
            <a:off x="635668" y="1240698"/>
            <a:ext cx="10920663" cy="461665"/>
          </a:xfrm>
          <a:prstGeom prst="rect">
            <a:avLst/>
          </a:prstGeom>
          <a:noFill/>
        </p:spPr>
        <p:txBody>
          <a:bodyPr wrap="square" rtlCol="0">
            <a:spAutoFit/>
          </a:bodyPr>
          <a:lstStyle/>
          <a:p>
            <a:pPr marL="342900" marR="0" lvl="0" indent="-34290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2400">
                <a:solidFill>
                  <a:srgbClr val="000000"/>
                </a:solidFill>
                <a:latin typeface="Arial" panose="020B0604020202020204" pitchFamily="34" charset="0"/>
                <a:cs typeface="Arial" panose="020B0604020202020204" pitchFamily="34" charset="0"/>
              </a:rPr>
              <a:t>F</a:t>
            </a:r>
            <a:r>
              <a:rPr lang="en-US" sz="2400" b="0" i="0">
                <a:solidFill>
                  <a:srgbClr val="000000"/>
                </a:solidFill>
                <a:effectLst/>
                <a:latin typeface="Arial" panose="020B0604020202020204" pitchFamily="34" charset="0"/>
                <a:cs typeface="Arial" panose="020B0604020202020204" pitchFamily="34" charset="0"/>
              </a:rPr>
              <a:t>airly straightforward human factors</a:t>
            </a:r>
            <a:endParaRPr lang="en-US" sz="240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8DBEEE-F727-4737-9744-7915459DB4EC}"/>
              </a:ext>
            </a:extLst>
          </p:cNvPr>
          <p:cNvSpPr txBox="1"/>
          <p:nvPr/>
        </p:nvSpPr>
        <p:spPr>
          <a:xfrm>
            <a:off x="2056458" y="5698120"/>
            <a:ext cx="8079082" cy="461665"/>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Many organizations have no computer security team at all. </a:t>
            </a:r>
          </a:p>
        </p:txBody>
      </p:sp>
      <p:grpSp>
        <p:nvGrpSpPr>
          <p:cNvPr id="23" name="Group 22">
            <a:extLst>
              <a:ext uri="{FF2B5EF4-FFF2-40B4-BE49-F238E27FC236}">
                <a16:creationId xmlns:a16="http://schemas.microsoft.com/office/drawing/2014/main" id="{64FA879C-C92D-48F2-9CB5-EB7B61F70C07}"/>
              </a:ext>
            </a:extLst>
          </p:cNvPr>
          <p:cNvGrpSpPr/>
          <p:nvPr/>
        </p:nvGrpSpPr>
        <p:grpSpPr>
          <a:xfrm>
            <a:off x="3943558" y="1723496"/>
            <a:ext cx="3788597" cy="3411007"/>
            <a:chOff x="3143458" y="1748379"/>
            <a:chExt cx="3788597" cy="3411007"/>
          </a:xfrm>
        </p:grpSpPr>
        <p:pic>
          <p:nvPicPr>
            <p:cNvPr id="4" name="Graphic 3" descr="Management">
              <a:extLst>
                <a:ext uri="{FF2B5EF4-FFF2-40B4-BE49-F238E27FC236}">
                  <a16:creationId xmlns:a16="http://schemas.microsoft.com/office/drawing/2014/main" id="{39FDAA8C-F797-416B-95E9-3BF924C2CE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12086" y="1748379"/>
              <a:ext cx="1407104" cy="1407104"/>
            </a:xfrm>
            <a:prstGeom prst="rect">
              <a:avLst/>
            </a:prstGeom>
          </p:spPr>
        </p:pic>
        <p:pic>
          <p:nvPicPr>
            <p:cNvPr id="6" name="Graphic 5" descr="Management">
              <a:extLst>
                <a:ext uri="{FF2B5EF4-FFF2-40B4-BE49-F238E27FC236}">
                  <a16:creationId xmlns:a16="http://schemas.microsoft.com/office/drawing/2014/main" id="{56D55956-C3AF-464F-851C-0165A090E5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135899" y="1783923"/>
              <a:ext cx="1407103" cy="1407103"/>
            </a:xfrm>
            <a:prstGeom prst="rect">
              <a:avLst/>
            </a:prstGeom>
          </p:spPr>
        </p:pic>
        <p:pic>
          <p:nvPicPr>
            <p:cNvPr id="10" name="Graphic 9" descr="Management">
              <a:extLst>
                <a:ext uri="{FF2B5EF4-FFF2-40B4-BE49-F238E27FC236}">
                  <a16:creationId xmlns:a16="http://schemas.microsoft.com/office/drawing/2014/main" id="{50785C28-71E5-465B-949B-CBC1EA754B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49494" y="2983583"/>
              <a:ext cx="1268514" cy="1268514"/>
            </a:xfrm>
            <a:prstGeom prst="rect">
              <a:avLst/>
            </a:prstGeom>
          </p:spPr>
        </p:pic>
        <p:sp>
          <p:nvSpPr>
            <p:cNvPr id="11" name="TextBox 10">
              <a:extLst>
                <a:ext uri="{FF2B5EF4-FFF2-40B4-BE49-F238E27FC236}">
                  <a16:creationId xmlns:a16="http://schemas.microsoft.com/office/drawing/2014/main" id="{0CE6F50B-EE35-4D04-A1A1-62A30EF2AA96}"/>
                </a:ext>
              </a:extLst>
            </p:cNvPr>
            <p:cNvSpPr txBox="1"/>
            <p:nvPr/>
          </p:nvSpPr>
          <p:spPr>
            <a:xfrm>
              <a:off x="3143458" y="4451500"/>
              <a:ext cx="3788597" cy="707886"/>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Organizations with no computer security team</a:t>
              </a:r>
            </a:p>
          </p:txBody>
        </p:sp>
        <p:grpSp>
          <p:nvGrpSpPr>
            <p:cNvPr id="18" name="Group 17">
              <a:extLst>
                <a:ext uri="{FF2B5EF4-FFF2-40B4-BE49-F238E27FC236}">
                  <a16:creationId xmlns:a16="http://schemas.microsoft.com/office/drawing/2014/main" id="{2DA88410-2C8F-4D53-BF40-F582FCCB68F6}"/>
                </a:ext>
              </a:extLst>
            </p:cNvPr>
            <p:cNvGrpSpPr/>
            <p:nvPr/>
          </p:nvGrpSpPr>
          <p:grpSpPr>
            <a:xfrm>
              <a:off x="3434223" y="3091483"/>
              <a:ext cx="1916476" cy="1277957"/>
              <a:chOff x="6769097" y="2977911"/>
              <a:chExt cx="2667001" cy="1639727"/>
            </a:xfrm>
          </p:grpSpPr>
          <p:sp>
            <p:nvSpPr>
              <p:cNvPr id="12" name="TextBox 11">
                <a:extLst>
                  <a:ext uri="{FF2B5EF4-FFF2-40B4-BE49-F238E27FC236}">
                    <a16:creationId xmlns:a16="http://schemas.microsoft.com/office/drawing/2014/main" id="{CBE50976-11B2-42B2-B277-E0AF7A064444}"/>
                  </a:ext>
                </a:extLst>
              </p:cNvPr>
              <p:cNvSpPr txBox="1"/>
              <p:nvPr/>
            </p:nvSpPr>
            <p:spPr>
              <a:xfrm>
                <a:off x="6769097" y="3867322"/>
                <a:ext cx="2667001" cy="750316"/>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computer security</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600">
                    <a:solidFill>
                      <a:srgbClr val="000000"/>
                    </a:solidFill>
                    <a:latin typeface="Arial" panose="020B0604020202020204" pitchFamily="34" charset="0"/>
                    <a:cs typeface="Arial" panose="020B0604020202020204" pitchFamily="34" charset="0"/>
                  </a:rPr>
                  <a:t>team</a:t>
                </a:r>
              </a:p>
            </p:txBody>
          </p:sp>
          <p:grpSp>
            <p:nvGrpSpPr>
              <p:cNvPr id="17" name="Group 16">
                <a:extLst>
                  <a:ext uri="{FF2B5EF4-FFF2-40B4-BE49-F238E27FC236}">
                    <a16:creationId xmlns:a16="http://schemas.microsoft.com/office/drawing/2014/main" id="{7000693B-B0D3-4C1C-B4B9-0749992E1026}"/>
                  </a:ext>
                </a:extLst>
              </p:cNvPr>
              <p:cNvGrpSpPr/>
              <p:nvPr/>
            </p:nvGrpSpPr>
            <p:grpSpPr>
              <a:xfrm>
                <a:off x="7152711" y="2977911"/>
                <a:ext cx="2065593" cy="1115707"/>
                <a:chOff x="6720911" y="2674245"/>
                <a:chExt cx="2065593" cy="1115707"/>
              </a:xfrm>
            </p:grpSpPr>
            <p:pic>
              <p:nvPicPr>
                <p:cNvPr id="14" name="Graphic 13" descr="Meeting">
                  <a:extLst>
                    <a:ext uri="{FF2B5EF4-FFF2-40B4-BE49-F238E27FC236}">
                      <a16:creationId xmlns:a16="http://schemas.microsoft.com/office/drawing/2014/main" id="{9FD25348-67A9-45C8-8CE1-7FBCFDBB6F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670797" y="2674245"/>
                  <a:ext cx="1115707" cy="1115707"/>
                </a:xfrm>
                <a:prstGeom prst="rect">
                  <a:avLst/>
                </a:prstGeom>
              </p:spPr>
            </p:pic>
            <p:pic>
              <p:nvPicPr>
                <p:cNvPr id="16" name="Graphic 15" descr="Internet">
                  <a:extLst>
                    <a:ext uri="{FF2B5EF4-FFF2-40B4-BE49-F238E27FC236}">
                      <a16:creationId xmlns:a16="http://schemas.microsoft.com/office/drawing/2014/main" id="{8A4A59BB-A0D9-4AAC-9AD2-F5BF16739BF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720911" y="2757155"/>
                  <a:ext cx="949888" cy="949888"/>
                </a:xfrm>
                <a:prstGeom prst="rect">
                  <a:avLst/>
                </a:prstGeom>
              </p:spPr>
            </p:pic>
          </p:grpSp>
        </p:grpSp>
        <p:sp>
          <p:nvSpPr>
            <p:cNvPr id="22" name="Graphic 20" descr="Close">
              <a:extLst>
                <a:ext uri="{FF2B5EF4-FFF2-40B4-BE49-F238E27FC236}">
                  <a16:creationId xmlns:a16="http://schemas.microsoft.com/office/drawing/2014/main" id="{A10495B7-0B46-4415-9F38-A509EC4E915B}"/>
                </a:ext>
              </a:extLst>
            </p:cNvPr>
            <p:cNvSpPr/>
            <p:nvPr/>
          </p:nvSpPr>
          <p:spPr>
            <a:xfrm>
              <a:off x="3910229" y="3191026"/>
              <a:ext cx="1127528" cy="1145033"/>
            </a:xfrm>
            <a:custGeom>
              <a:avLst/>
              <a:gdLst>
                <a:gd name="connsiteX0" fmla="*/ 24751 w 1127528"/>
                <a:gd name="connsiteY0" fmla="*/ 1127529 h 1145033"/>
                <a:gd name="connsiteX1" fmla="*/ 555012 w 1127528"/>
                <a:gd name="connsiteY1" fmla="*/ 597268 h 1145033"/>
                <a:gd name="connsiteX2" fmla="*/ 1102778 w 1127528"/>
                <a:gd name="connsiteY2" fmla="*/ 1145033 h 1145033"/>
                <a:gd name="connsiteX3" fmla="*/ 1127529 w 1127528"/>
                <a:gd name="connsiteY3" fmla="*/ 1120282 h 1145033"/>
                <a:gd name="connsiteX4" fmla="*/ 579763 w 1127528"/>
                <a:gd name="connsiteY4" fmla="*/ 572517 h 1145033"/>
                <a:gd name="connsiteX5" fmla="*/ 1127529 w 1127528"/>
                <a:gd name="connsiteY5" fmla="*/ 24751 h 1145033"/>
                <a:gd name="connsiteX6" fmla="*/ 1102778 w 1127528"/>
                <a:gd name="connsiteY6" fmla="*/ 0 h 1145033"/>
                <a:gd name="connsiteX7" fmla="*/ 555012 w 1127528"/>
                <a:gd name="connsiteY7" fmla="*/ 547765 h 1145033"/>
                <a:gd name="connsiteX8" fmla="*/ 24751 w 1127528"/>
                <a:gd name="connsiteY8" fmla="*/ 17504 h 1145033"/>
                <a:gd name="connsiteX9" fmla="*/ 0 w 1127528"/>
                <a:gd name="connsiteY9" fmla="*/ 42256 h 1145033"/>
                <a:gd name="connsiteX10" fmla="*/ 530261 w 1127528"/>
                <a:gd name="connsiteY10" fmla="*/ 572517 h 1145033"/>
                <a:gd name="connsiteX11" fmla="*/ 0 w 1127528"/>
                <a:gd name="connsiteY11" fmla="*/ 1102778 h 1145033"/>
                <a:gd name="connsiteX12" fmla="*/ 24751 w 1127528"/>
                <a:gd name="connsiteY12" fmla="*/ 1127529 h 114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528" h="1145033">
                  <a:moveTo>
                    <a:pt x="24751" y="1127529"/>
                  </a:moveTo>
                  <a:lnTo>
                    <a:pt x="555012" y="597268"/>
                  </a:lnTo>
                  <a:lnTo>
                    <a:pt x="1102778" y="1145033"/>
                  </a:lnTo>
                  <a:lnTo>
                    <a:pt x="1127529" y="1120282"/>
                  </a:lnTo>
                  <a:lnTo>
                    <a:pt x="579763" y="572517"/>
                  </a:lnTo>
                  <a:lnTo>
                    <a:pt x="1127529" y="24751"/>
                  </a:lnTo>
                  <a:lnTo>
                    <a:pt x="1102778" y="0"/>
                  </a:lnTo>
                  <a:lnTo>
                    <a:pt x="555012" y="547765"/>
                  </a:lnTo>
                  <a:lnTo>
                    <a:pt x="24751" y="17504"/>
                  </a:lnTo>
                  <a:lnTo>
                    <a:pt x="0" y="42256"/>
                  </a:lnTo>
                  <a:lnTo>
                    <a:pt x="530261" y="572517"/>
                  </a:lnTo>
                  <a:lnTo>
                    <a:pt x="0" y="1102778"/>
                  </a:lnTo>
                  <a:lnTo>
                    <a:pt x="24751" y="1127529"/>
                  </a:lnTo>
                  <a:close/>
                </a:path>
              </a:pathLst>
            </a:custGeom>
            <a:solidFill>
              <a:srgbClr val="FFFFFF"/>
            </a:solidFill>
            <a:ln w="9431" cap="flat">
              <a:solidFill>
                <a:srgbClr val="ED7D31"/>
              </a:solidFill>
              <a:prstDash val="solid"/>
              <a:miter/>
            </a:ln>
          </p:spPr>
          <p:txBody>
            <a:bodyPr rtlCol="0" anchor="ctr"/>
            <a:lstStyle/>
            <a:p>
              <a:endParaRPr lang="en-US"/>
            </a:p>
          </p:txBody>
        </p:sp>
      </p:grpSp>
    </p:spTree>
    <p:extLst>
      <p:ext uri="{BB962C8B-B14F-4D97-AF65-F5344CB8AC3E}">
        <p14:creationId xmlns:p14="http://schemas.microsoft.com/office/powerpoint/2010/main" val="16105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8" name="TextBox 7">
            <a:extLst>
              <a:ext uri="{FF2B5EF4-FFF2-40B4-BE49-F238E27FC236}">
                <a16:creationId xmlns:a16="http://schemas.microsoft.com/office/drawing/2014/main" id="{6E4F6E0F-E114-4686-96C5-E2E0EE9F9C4D}"/>
              </a:ext>
            </a:extLst>
          </p:cNvPr>
          <p:cNvSpPr txBox="1"/>
          <p:nvPr/>
        </p:nvSpPr>
        <p:spPr>
          <a:xfrm>
            <a:off x="635668" y="1240698"/>
            <a:ext cx="10920663" cy="738664"/>
          </a:xfrm>
          <a:prstGeom prst="rect">
            <a:avLst/>
          </a:prstGeom>
          <a:noFill/>
        </p:spPr>
        <p:txBody>
          <a:bodyPr wrap="square" rtlCol="0">
            <a:spAutoFit/>
          </a:bodyPr>
          <a:lstStyle/>
          <a:p>
            <a:pPr marL="342900" marR="0" lvl="0" indent="-34290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2400">
                <a:solidFill>
                  <a:srgbClr val="000000"/>
                </a:solidFill>
                <a:latin typeface="Arial" panose="020B0604020202020204" pitchFamily="34" charset="0"/>
                <a:cs typeface="Arial" panose="020B0604020202020204" pitchFamily="34" charset="0"/>
              </a:rPr>
              <a:t>Regularly reorganized security team</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800" b="0" i="0">
                <a:solidFill>
                  <a:srgbClr val="000000"/>
                </a:solidFill>
                <a:effectLst/>
                <a:latin typeface="CMR9"/>
              </a:rPr>
              <a:t>	</a:t>
            </a:r>
            <a:endParaRPr lang="en-US" sz="240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14A1B14-1AF8-4CFF-BA1B-58D58957E4E6}"/>
              </a:ext>
            </a:extLst>
          </p:cNvPr>
          <p:cNvSpPr txBox="1"/>
          <p:nvPr/>
        </p:nvSpPr>
        <p:spPr>
          <a:xfrm>
            <a:off x="1688055" y="5109470"/>
            <a:ext cx="9080464" cy="1015663"/>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Security teams tend to be ‘</a:t>
            </a:r>
            <a:r>
              <a:rPr lang="en-US" sz="2000" dirty="0" err="1">
                <a:solidFill>
                  <a:srgbClr val="000000"/>
                </a:solidFill>
                <a:latin typeface="Arial" panose="020B0604020202020204" pitchFamily="34" charset="0"/>
                <a:cs typeface="Arial" panose="020B0604020202020204" pitchFamily="34" charset="0"/>
              </a:rPr>
              <a:t>reorganised</a:t>
            </a:r>
            <a:r>
              <a:rPr lang="en-US" sz="2000" dirty="0">
                <a:solidFill>
                  <a:srgbClr val="000000"/>
                </a:solidFill>
                <a:latin typeface="Arial" panose="020B0604020202020204" pitchFamily="34" charset="0"/>
                <a:cs typeface="Arial" panose="020B0604020202020204" pitchFamily="34" charset="0"/>
              </a:rPr>
              <a:t>’ regularly leading to a loss of continuity. For example, that the average tenure of computer security managers at US 	government agencies is only seven months.</a:t>
            </a:r>
          </a:p>
        </p:txBody>
      </p:sp>
      <p:grpSp>
        <p:nvGrpSpPr>
          <p:cNvPr id="11" name="Group 10">
            <a:extLst>
              <a:ext uri="{FF2B5EF4-FFF2-40B4-BE49-F238E27FC236}">
                <a16:creationId xmlns:a16="http://schemas.microsoft.com/office/drawing/2014/main" id="{7CDCEB0A-5088-4C6D-857A-5A9C8262FF98}"/>
              </a:ext>
            </a:extLst>
          </p:cNvPr>
          <p:cNvGrpSpPr/>
          <p:nvPr/>
        </p:nvGrpSpPr>
        <p:grpSpPr>
          <a:xfrm>
            <a:off x="4711700" y="2300316"/>
            <a:ext cx="2759639" cy="1640012"/>
            <a:chOff x="6769097" y="2977911"/>
            <a:chExt cx="2667001" cy="1564857"/>
          </a:xfrm>
        </p:grpSpPr>
        <p:sp>
          <p:nvSpPr>
            <p:cNvPr id="13" name="TextBox 12">
              <a:extLst>
                <a:ext uri="{FF2B5EF4-FFF2-40B4-BE49-F238E27FC236}">
                  <a16:creationId xmlns:a16="http://schemas.microsoft.com/office/drawing/2014/main" id="{6D4C2D2C-8414-47E5-A207-3F50074E58D3}"/>
                </a:ext>
              </a:extLst>
            </p:cNvPr>
            <p:cNvSpPr txBox="1"/>
            <p:nvPr/>
          </p:nvSpPr>
          <p:spPr>
            <a:xfrm>
              <a:off x="6769097" y="3867322"/>
              <a:ext cx="2667001" cy="675446"/>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Computer Security</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Team</a:t>
              </a:r>
            </a:p>
          </p:txBody>
        </p:sp>
        <p:grpSp>
          <p:nvGrpSpPr>
            <p:cNvPr id="14" name="Group 13">
              <a:extLst>
                <a:ext uri="{FF2B5EF4-FFF2-40B4-BE49-F238E27FC236}">
                  <a16:creationId xmlns:a16="http://schemas.microsoft.com/office/drawing/2014/main" id="{0EFD45D4-F22B-447E-9B44-2FA0903C3BEC}"/>
                </a:ext>
              </a:extLst>
            </p:cNvPr>
            <p:cNvGrpSpPr/>
            <p:nvPr/>
          </p:nvGrpSpPr>
          <p:grpSpPr>
            <a:xfrm>
              <a:off x="7152711" y="2977911"/>
              <a:ext cx="2065593" cy="1115707"/>
              <a:chOff x="6720911" y="2674245"/>
              <a:chExt cx="2065593" cy="1115707"/>
            </a:xfrm>
          </p:grpSpPr>
          <p:pic>
            <p:nvPicPr>
              <p:cNvPr id="15" name="Graphic 14" descr="Meeting">
                <a:extLst>
                  <a:ext uri="{FF2B5EF4-FFF2-40B4-BE49-F238E27FC236}">
                    <a16:creationId xmlns:a16="http://schemas.microsoft.com/office/drawing/2014/main" id="{80E292CB-580B-4D90-AAE0-C73D37C2D3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70797" y="2674245"/>
                <a:ext cx="1115707" cy="1115707"/>
              </a:xfrm>
              <a:prstGeom prst="rect">
                <a:avLst/>
              </a:prstGeom>
            </p:spPr>
          </p:pic>
          <p:pic>
            <p:nvPicPr>
              <p:cNvPr id="16" name="Graphic 15" descr="Internet">
                <a:extLst>
                  <a:ext uri="{FF2B5EF4-FFF2-40B4-BE49-F238E27FC236}">
                    <a16:creationId xmlns:a16="http://schemas.microsoft.com/office/drawing/2014/main" id="{BE468D96-85F2-4EA5-85F2-9944D3F8DE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20911" y="2757155"/>
                <a:ext cx="949888" cy="949888"/>
              </a:xfrm>
              <a:prstGeom prst="rect">
                <a:avLst/>
              </a:prstGeom>
            </p:spPr>
          </p:pic>
        </p:grpSp>
      </p:grpSp>
      <p:pic>
        <p:nvPicPr>
          <p:cNvPr id="17" name="Graphic 16" descr="Arrow: Counter-clockwise curve">
            <a:extLst>
              <a:ext uri="{FF2B5EF4-FFF2-40B4-BE49-F238E27FC236}">
                <a16:creationId xmlns:a16="http://schemas.microsoft.com/office/drawing/2014/main" id="{FFC213B6-3A39-4333-82A4-A674EA62BD8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30270" y="1750306"/>
            <a:ext cx="1482137" cy="1482137"/>
          </a:xfrm>
          <a:prstGeom prst="rect">
            <a:avLst/>
          </a:prstGeom>
        </p:spPr>
      </p:pic>
      <p:pic>
        <p:nvPicPr>
          <p:cNvPr id="18" name="Graphic 17" descr="Arrow: Counter-clockwise curve">
            <a:extLst>
              <a:ext uri="{FF2B5EF4-FFF2-40B4-BE49-F238E27FC236}">
                <a16:creationId xmlns:a16="http://schemas.microsoft.com/office/drawing/2014/main" id="{AF1DE836-40DD-4E67-9A0D-25D4DE3B6D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3647819" y="2764314"/>
            <a:ext cx="1644141" cy="1644141"/>
          </a:xfrm>
          <a:prstGeom prst="rect">
            <a:avLst/>
          </a:prstGeom>
        </p:spPr>
      </p:pic>
    </p:spTree>
    <p:extLst>
      <p:ext uri="{BB962C8B-B14F-4D97-AF65-F5344CB8AC3E}">
        <p14:creationId xmlns:p14="http://schemas.microsoft.com/office/powerpoint/2010/main" val="19131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8" name="TextBox 7">
            <a:extLst>
              <a:ext uri="{FF2B5EF4-FFF2-40B4-BE49-F238E27FC236}">
                <a16:creationId xmlns:a16="http://schemas.microsoft.com/office/drawing/2014/main" id="{6E4F6E0F-E114-4686-96C5-E2E0EE9F9C4D}"/>
              </a:ext>
            </a:extLst>
          </p:cNvPr>
          <p:cNvSpPr txBox="1"/>
          <p:nvPr/>
        </p:nvSpPr>
        <p:spPr>
          <a:xfrm>
            <a:off x="635668" y="1240698"/>
            <a:ext cx="10920663" cy="830997"/>
          </a:xfrm>
          <a:prstGeom prst="rect">
            <a:avLst/>
          </a:prstGeom>
          <a:noFill/>
        </p:spPr>
        <p:txBody>
          <a:bodyPr wrap="square" rtlCol="0">
            <a:spAutoFit/>
          </a:bodyPr>
          <a:lstStyle/>
          <a:p>
            <a:pPr marL="342900" marR="0" lvl="0" indent="-34290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sz="2400" b="0" i="0">
                <a:solidFill>
                  <a:srgbClr val="000000"/>
                </a:solidFill>
                <a:effectLst/>
                <a:latin typeface="Arial" panose="020B0604020202020204" pitchFamily="34" charset="0"/>
                <a:cs typeface="Arial" panose="020B0604020202020204" pitchFamily="34" charset="0"/>
              </a:rPr>
              <a:t>Corporate politics </a:t>
            </a:r>
            <a:r>
              <a:rPr lang="en-US" sz="2400">
                <a:solidFill>
                  <a:srgbClr val="000000"/>
                </a:solidFill>
                <a:latin typeface="Arial" panose="020B0604020202020204" pitchFamily="34" charset="0"/>
                <a:cs typeface="Arial" panose="020B0604020202020204" pitchFamily="34" charset="0"/>
              </a:rPr>
              <a:t/>
            </a:r>
            <a:br>
              <a:rPr lang="en-US" sz="2400">
                <a:solidFill>
                  <a:srgbClr val="000000"/>
                </a:solidFill>
                <a:latin typeface="Arial" panose="020B0604020202020204" pitchFamily="34" charset="0"/>
                <a:cs typeface="Arial" panose="020B0604020202020204" pitchFamily="34" charset="0"/>
              </a:rPr>
            </a:br>
            <a:endParaRPr lang="en-US" sz="240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4BDDD5-0D6F-42A9-992D-BF1A49353FF6}"/>
              </a:ext>
            </a:extLst>
          </p:cNvPr>
          <p:cNvSpPr txBox="1"/>
          <p:nvPr/>
        </p:nvSpPr>
        <p:spPr>
          <a:xfrm>
            <a:off x="1154832" y="5424782"/>
            <a:ext cx="10278766" cy="1015663"/>
          </a:xfrm>
          <a:prstGeom prst="rect">
            <a:avLst/>
          </a:prstGeom>
          <a:noFill/>
        </p:spPr>
        <p:txBody>
          <a:bodyPr wrap="square" rtlCol="0">
            <a:spAutoFit/>
          </a:bodyPr>
          <a:lstStyle/>
          <a:p>
            <a:pPr algn="ctr">
              <a:defRPr/>
            </a:pPr>
            <a:r>
              <a:rPr lang="en-US" sz="2000" dirty="0">
                <a:solidFill>
                  <a:srgbClr val="000000"/>
                </a:solidFill>
                <a:latin typeface="Arial" panose="020B0604020202020204" pitchFamily="34" charset="0"/>
                <a:cs typeface="Arial" panose="020B0604020202020204" pitchFamily="34" charset="0"/>
              </a:rPr>
              <a:t>They can have an even worse effect while technical staff are aware of a security problem, they often keep quiet for fear of causing a powerful colleague to lose face.</a:t>
            </a:r>
            <a:br>
              <a:rPr lang="en-US" sz="2000" dirty="0">
                <a:solidFill>
                  <a:srgbClr val="000000"/>
                </a:solidFill>
                <a:latin typeface="Arial" panose="020B0604020202020204" pitchFamily="34" charset="0"/>
                <a:cs typeface="Arial" panose="020B0604020202020204" pitchFamily="34" charset="0"/>
              </a:rPr>
            </a:br>
            <a:endParaRPr lang="en-US" sz="2000" dirty="0">
              <a:solidFill>
                <a:srgbClr val="000000"/>
              </a:solidFill>
              <a:latin typeface="Arial" panose="020B0604020202020204" pitchFamily="34" charset="0"/>
              <a:cs typeface="Arial" panose="020B0604020202020204" pitchFamily="34" charset="0"/>
            </a:endParaRPr>
          </a:p>
        </p:txBody>
      </p:sp>
      <p:pic>
        <p:nvPicPr>
          <p:cNvPr id="4098" name="Picture 2" descr="man wearing white shirt">
            <a:extLst>
              <a:ext uri="{FF2B5EF4-FFF2-40B4-BE49-F238E27FC236}">
                <a16:creationId xmlns:a16="http://schemas.microsoft.com/office/drawing/2014/main" id="{C3A4F5E0-0A80-45A4-A266-027CD4442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3265" y="3237456"/>
            <a:ext cx="1748886" cy="1105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n, Secret, Face, Mysterious, Whisper">
            <a:extLst>
              <a:ext uri="{FF2B5EF4-FFF2-40B4-BE49-F238E27FC236}">
                <a16:creationId xmlns:a16="http://schemas.microsoft.com/office/drawing/2014/main" id="{6E6BB55D-7273-47D9-A485-1DFBDE1F1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8940" y="3236441"/>
            <a:ext cx="1659792" cy="110652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F6C899D-1B00-44BB-9983-2D9BCEB6260F}"/>
              </a:ext>
            </a:extLst>
          </p:cNvPr>
          <p:cNvGrpSpPr/>
          <p:nvPr/>
        </p:nvGrpSpPr>
        <p:grpSpPr>
          <a:xfrm>
            <a:off x="4758664" y="1354360"/>
            <a:ext cx="2655276" cy="1488380"/>
            <a:chOff x="6769097" y="2977911"/>
            <a:chExt cx="2667001" cy="1564857"/>
          </a:xfrm>
        </p:grpSpPr>
        <p:sp>
          <p:nvSpPr>
            <p:cNvPr id="12" name="TextBox 11">
              <a:extLst>
                <a:ext uri="{FF2B5EF4-FFF2-40B4-BE49-F238E27FC236}">
                  <a16:creationId xmlns:a16="http://schemas.microsoft.com/office/drawing/2014/main" id="{0E0EBAA3-89C7-42BA-8E4A-86F99DD9979E}"/>
                </a:ext>
              </a:extLst>
            </p:cNvPr>
            <p:cNvSpPr txBox="1"/>
            <p:nvPr/>
          </p:nvSpPr>
          <p:spPr>
            <a:xfrm>
              <a:off x="6769097" y="3867322"/>
              <a:ext cx="2667001" cy="675446"/>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Computer Security</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Team</a:t>
              </a:r>
            </a:p>
          </p:txBody>
        </p:sp>
        <p:grpSp>
          <p:nvGrpSpPr>
            <p:cNvPr id="13" name="Group 12">
              <a:extLst>
                <a:ext uri="{FF2B5EF4-FFF2-40B4-BE49-F238E27FC236}">
                  <a16:creationId xmlns:a16="http://schemas.microsoft.com/office/drawing/2014/main" id="{3531E6B3-E36B-4BA8-9ADD-2A4E58CFBE4E}"/>
                </a:ext>
              </a:extLst>
            </p:cNvPr>
            <p:cNvGrpSpPr/>
            <p:nvPr/>
          </p:nvGrpSpPr>
          <p:grpSpPr>
            <a:xfrm>
              <a:off x="7152711" y="2977911"/>
              <a:ext cx="2065593" cy="1115707"/>
              <a:chOff x="6720911" y="2674245"/>
              <a:chExt cx="2065593" cy="1115707"/>
            </a:xfrm>
          </p:grpSpPr>
          <p:pic>
            <p:nvPicPr>
              <p:cNvPr id="14" name="Graphic 13" descr="Meeting">
                <a:extLst>
                  <a:ext uri="{FF2B5EF4-FFF2-40B4-BE49-F238E27FC236}">
                    <a16:creationId xmlns:a16="http://schemas.microsoft.com/office/drawing/2014/main" id="{E709E86C-2C1A-46D8-A1A3-15ADC2F5339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70797" y="2674245"/>
                <a:ext cx="1115707" cy="1115707"/>
              </a:xfrm>
              <a:prstGeom prst="rect">
                <a:avLst/>
              </a:prstGeom>
            </p:spPr>
          </p:pic>
          <p:pic>
            <p:nvPicPr>
              <p:cNvPr id="15" name="Graphic 14" descr="Internet">
                <a:extLst>
                  <a:ext uri="{FF2B5EF4-FFF2-40B4-BE49-F238E27FC236}">
                    <a16:creationId xmlns:a16="http://schemas.microsoft.com/office/drawing/2014/main" id="{604311DC-587E-4EB6-B50B-631E98B07C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20911" y="2757155"/>
                <a:ext cx="949888" cy="949888"/>
              </a:xfrm>
              <a:prstGeom prst="rect">
                <a:avLst/>
              </a:prstGeom>
            </p:spPr>
          </p:pic>
        </p:grpSp>
      </p:grpSp>
      <p:grpSp>
        <p:nvGrpSpPr>
          <p:cNvPr id="22" name="Group 21">
            <a:extLst>
              <a:ext uri="{FF2B5EF4-FFF2-40B4-BE49-F238E27FC236}">
                <a16:creationId xmlns:a16="http://schemas.microsoft.com/office/drawing/2014/main" id="{EF4566BB-A645-4956-B33F-CFA74F6E620C}"/>
              </a:ext>
            </a:extLst>
          </p:cNvPr>
          <p:cNvGrpSpPr/>
          <p:nvPr/>
        </p:nvGrpSpPr>
        <p:grpSpPr>
          <a:xfrm>
            <a:off x="5613867" y="3209691"/>
            <a:ext cx="1106529" cy="1106529"/>
            <a:chOff x="5687677" y="3274710"/>
            <a:chExt cx="1106529" cy="1106529"/>
          </a:xfrm>
        </p:grpSpPr>
        <p:pic>
          <p:nvPicPr>
            <p:cNvPr id="21" name="Graphic 20" descr="Arrow Right">
              <a:extLst>
                <a:ext uri="{FF2B5EF4-FFF2-40B4-BE49-F238E27FC236}">
                  <a16:creationId xmlns:a16="http://schemas.microsoft.com/office/drawing/2014/main" id="{75FEC505-E346-4838-93D3-E410CA9B75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687677" y="3274710"/>
              <a:ext cx="1106529" cy="1106529"/>
            </a:xfrm>
            <a:prstGeom prst="rect">
              <a:avLst/>
            </a:prstGeom>
          </p:spPr>
        </p:pic>
        <p:pic>
          <p:nvPicPr>
            <p:cNvPr id="17" name="Graphic 16" descr="Close">
              <a:extLst>
                <a:ext uri="{FF2B5EF4-FFF2-40B4-BE49-F238E27FC236}">
                  <a16:creationId xmlns:a16="http://schemas.microsoft.com/office/drawing/2014/main" id="{8533816B-AB0D-4B05-A5F4-5CE820C46D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042723" y="3627420"/>
              <a:ext cx="396435" cy="396435"/>
            </a:xfrm>
            <a:prstGeom prst="rect">
              <a:avLst/>
            </a:prstGeom>
          </p:spPr>
        </p:pic>
      </p:grpSp>
      <p:cxnSp>
        <p:nvCxnSpPr>
          <p:cNvPr id="5" name="Straight Arrow Connector 4">
            <a:extLst>
              <a:ext uri="{FF2B5EF4-FFF2-40B4-BE49-F238E27FC236}">
                <a16:creationId xmlns:a16="http://schemas.microsoft.com/office/drawing/2014/main" id="{3532EF5F-1812-4635-B3DD-D57F74E24986}"/>
              </a:ext>
            </a:extLst>
          </p:cNvPr>
          <p:cNvCxnSpPr>
            <a:stCxn id="12" idx="1"/>
          </p:cNvCxnSpPr>
          <p:nvPr/>
        </p:nvCxnSpPr>
        <p:spPr>
          <a:xfrm flipH="1">
            <a:off x="4299626" y="2521522"/>
            <a:ext cx="459038" cy="532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4402E161-20BC-4610-AE94-07EE1075652D}"/>
              </a:ext>
            </a:extLst>
          </p:cNvPr>
          <p:cNvCxnSpPr>
            <a:stCxn id="12" idx="3"/>
          </p:cNvCxnSpPr>
          <p:nvPr/>
        </p:nvCxnSpPr>
        <p:spPr>
          <a:xfrm>
            <a:off x="7413940" y="2521522"/>
            <a:ext cx="484920" cy="532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14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4.1 Why The Threat Model Was Wrong</a:t>
            </a:r>
            <a:endParaRPr lang="ko-KR" altLang="en-US" sz="3600" b="1"/>
          </a:p>
        </p:txBody>
      </p:sp>
      <p:sp>
        <p:nvSpPr>
          <p:cNvPr id="8" name="TextBox 7">
            <a:extLst>
              <a:ext uri="{FF2B5EF4-FFF2-40B4-BE49-F238E27FC236}">
                <a16:creationId xmlns:a16="http://schemas.microsoft.com/office/drawing/2014/main" id="{6E4F6E0F-E114-4686-96C5-E2E0EE9F9C4D}"/>
              </a:ext>
            </a:extLst>
          </p:cNvPr>
          <p:cNvSpPr txBox="1"/>
          <p:nvPr/>
        </p:nvSpPr>
        <p:spPr>
          <a:xfrm>
            <a:off x="723246" y="1250165"/>
            <a:ext cx="10920663" cy="2062103"/>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latin typeface="Arial" panose="020B0604020202020204" pitchFamily="34" charset="0"/>
                <a:cs typeface="Arial" panose="020B0604020202020204" pitchFamily="34" charset="0"/>
              </a:rPr>
              <a:t>Consultants service </a:t>
            </a:r>
          </a:p>
          <a:p>
            <a:pPr>
              <a:defRPr/>
            </a:pPr>
            <a:r>
              <a:rPr lang="en-US" sz="2000" dirty="0">
                <a:latin typeface="Arial" panose="020B0604020202020204" pitchFamily="34" charset="0"/>
                <a:cs typeface="Arial" panose="020B0604020202020204" pitchFamily="34" charset="0"/>
              </a:rPr>
              <a:t>	Most banks buy their consultancy services from a small number of well-known firms, 	and value an ‘air of certainty and quality’ over technical credentials. Many of these firms 	pretend to expertise which they do not possess, and cryptology is a field in which it is 	virtually impossible for an outsider to tell an expert from a charlatan. </a:t>
            </a:r>
            <a:r>
              <a:rPr lang="en-US" sz="2400" dirty="0"/>
              <a:t/>
            </a:r>
            <a:br>
              <a:rPr lang="en-US" sz="2400" dirty="0"/>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03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5. A New Security Paradigm</a:t>
            </a:r>
            <a:endParaRPr lang="ko-KR" altLang="en-US" sz="3600" b="1"/>
          </a:p>
        </p:txBody>
      </p:sp>
      <p:sp>
        <p:nvSpPr>
          <p:cNvPr id="2" name="TextBox 1">
            <a:extLst>
              <a:ext uri="{FF2B5EF4-FFF2-40B4-BE49-F238E27FC236}">
                <a16:creationId xmlns:a16="http://schemas.microsoft.com/office/drawing/2014/main" id="{B3EE74A0-BE2B-449F-B40B-2B9914E76133}"/>
              </a:ext>
            </a:extLst>
          </p:cNvPr>
          <p:cNvSpPr txBox="1"/>
          <p:nvPr/>
        </p:nvSpPr>
        <p:spPr>
          <a:xfrm>
            <a:off x="1187289" y="5420634"/>
            <a:ext cx="101019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panose="020B0604020202020204" pitchFamily="34" charset="0"/>
                <a:ea typeface="맑은 고딕"/>
                <a:cs typeface="Arial" panose="020B0604020202020204" pitchFamily="34" charset="0"/>
              </a:rPr>
              <a:t>Need to focus on what is likely to happen than what is possibly go wrong	</a:t>
            </a:r>
          </a:p>
        </p:txBody>
      </p:sp>
      <p:pic>
        <p:nvPicPr>
          <p:cNvPr id="5" name="Graphic 4" descr="Group of people">
            <a:extLst>
              <a:ext uri="{FF2B5EF4-FFF2-40B4-BE49-F238E27FC236}">
                <a16:creationId xmlns:a16="http://schemas.microsoft.com/office/drawing/2014/main" id="{32E61B4C-4BDC-4141-89F1-8D76CD33FD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2479" y="2647329"/>
            <a:ext cx="1649621" cy="1649621"/>
          </a:xfrm>
          <a:prstGeom prst="rect">
            <a:avLst/>
          </a:prstGeom>
        </p:spPr>
      </p:pic>
      <p:sp>
        <p:nvSpPr>
          <p:cNvPr id="6" name="Rounded Rectangular Callout 5">
            <a:extLst>
              <a:ext uri="{FF2B5EF4-FFF2-40B4-BE49-F238E27FC236}">
                <a16:creationId xmlns:a16="http://schemas.microsoft.com/office/drawing/2014/main" id="{20FE3DA6-BCBA-D946-B1B0-36AE7FB2C627}"/>
              </a:ext>
            </a:extLst>
          </p:cNvPr>
          <p:cNvSpPr/>
          <p:nvPr/>
        </p:nvSpPr>
        <p:spPr>
          <a:xfrm>
            <a:off x="1208155" y="1381514"/>
            <a:ext cx="3696354" cy="1008395"/>
          </a:xfrm>
          <a:prstGeom prst="wedgeRoundRectCallout">
            <a:avLst>
              <a:gd name="adj1" fmla="val -41546"/>
              <a:gd name="adj2" fmla="val 6979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Are aware of the shortcomings of traditional approaches to computer security</a:t>
            </a:r>
            <a:endParaRPr lang="en-US" sz="2000">
              <a:latin typeface="Arial" panose="020B0604020202020204" pitchFamily="34" charset="0"/>
              <a:cs typeface="Arial" panose="020B0604020202020204" pitchFamily="34" charset="0"/>
            </a:endParaRPr>
          </a:p>
        </p:txBody>
      </p:sp>
      <p:sp>
        <p:nvSpPr>
          <p:cNvPr id="7" name="Up Arrow 6">
            <a:extLst>
              <a:ext uri="{FF2B5EF4-FFF2-40B4-BE49-F238E27FC236}">
                <a16:creationId xmlns:a16="http://schemas.microsoft.com/office/drawing/2014/main" id="{C3B7AADB-07B3-D74B-9725-F84DF6D27703}"/>
              </a:ext>
            </a:extLst>
          </p:cNvPr>
          <p:cNvSpPr/>
          <p:nvPr/>
        </p:nvSpPr>
        <p:spPr>
          <a:xfrm>
            <a:off x="6183383" y="2555763"/>
            <a:ext cx="494606" cy="162469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6CB3AF-D8DC-3143-9A94-84BC07460724}"/>
              </a:ext>
            </a:extLst>
          </p:cNvPr>
          <p:cNvSpPr txBox="1"/>
          <p:nvPr/>
        </p:nvSpPr>
        <p:spPr>
          <a:xfrm>
            <a:off x="3905567" y="3221723"/>
            <a:ext cx="247719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New paradigms</a:t>
            </a:r>
          </a:p>
        </p:txBody>
      </p:sp>
      <p:grpSp>
        <p:nvGrpSpPr>
          <p:cNvPr id="27" name="Group 26">
            <a:extLst>
              <a:ext uri="{FF2B5EF4-FFF2-40B4-BE49-F238E27FC236}">
                <a16:creationId xmlns:a16="http://schemas.microsoft.com/office/drawing/2014/main" id="{F83439F4-C980-F64D-A04B-B5A4C6A06346}"/>
              </a:ext>
            </a:extLst>
          </p:cNvPr>
          <p:cNvGrpSpPr/>
          <p:nvPr/>
        </p:nvGrpSpPr>
        <p:grpSpPr>
          <a:xfrm>
            <a:off x="8464473" y="2555761"/>
            <a:ext cx="2307389" cy="1907719"/>
            <a:chOff x="8726939" y="3097331"/>
            <a:chExt cx="2477194" cy="2078142"/>
          </a:xfrm>
        </p:grpSpPr>
        <p:grpSp>
          <p:nvGrpSpPr>
            <p:cNvPr id="19" name="Group 18">
              <a:extLst>
                <a:ext uri="{FF2B5EF4-FFF2-40B4-BE49-F238E27FC236}">
                  <a16:creationId xmlns:a16="http://schemas.microsoft.com/office/drawing/2014/main" id="{EABA8F8A-AB1E-EC45-A20E-B04B96DBEAB4}"/>
                </a:ext>
              </a:extLst>
            </p:cNvPr>
            <p:cNvGrpSpPr/>
            <p:nvPr/>
          </p:nvGrpSpPr>
          <p:grpSpPr>
            <a:xfrm>
              <a:off x="8829994" y="3097331"/>
              <a:ext cx="2049942" cy="1685560"/>
              <a:chOff x="8829994" y="3097331"/>
              <a:chExt cx="2049942" cy="1685560"/>
            </a:xfrm>
          </p:grpSpPr>
          <p:grpSp>
            <p:nvGrpSpPr>
              <p:cNvPr id="18" name="Group 17">
                <a:extLst>
                  <a:ext uri="{FF2B5EF4-FFF2-40B4-BE49-F238E27FC236}">
                    <a16:creationId xmlns:a16="http://schemas.microsoft.com/office/drawing/2014/main" id="{AFAA5C16-BC30-FF47-AC87-64EC05F8C20D}"/>
                  </a:ext>
                </a:extLst>
              </p:cNvPr>
              <p:cNvGrpSpPr/>
              <p:nvPr/>
            </p:nvGrpSpPr>
            <p:grpSpPr>
              <a:xfrm>
                <a:off x="8829994" y="3097331"/>
                <a:ext cx="2049942" cy="914400"/>
                <a:chOff x="8933903" y="2801499"/>
                <a:chExt cx="2049942" cy="914400"/>
              </a:xfrm>
            </p:grpSpPr>
            <p:pic>
              <p:nvPicPr>
                <p:cNvPr id="13" name="Graphic 12" descr="Document">
                  <a:extLst>
                    <a:ext uri="{FF2B5EF4-FFF2-40B4-BE49-F238E27FC236}">
                      <a16:creationId xmlns:a16="http://schemas.microsoft.com/office/drawing/2014/main" id="{4F77E827-986B-1A49-A572-4DD820161D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491283" y="2801499"/>
                  <a:ext cx="914400" cy="914400"/>
                </a:xfrm>
                <a:prstGeom prst="rect">
                  <a:avLst/>
                </a:prstGeom>
              </p:spPr>
            </p:pic>
            <p:pic>
              <p:nvPicPr>
                <p:cNvPr id="16" name="Graphic 15" descr="Document">
                  <a:extLst>
                    <a:ext uri="{FF2B5EF4-FFF2-40B4-BE49-F238E27FC236}">
                      <a16:creationId xmlns:a16="http://schemas.microsoft.com/office/drawing/2014/main" id="{F5897904-778A-714B-9371-0E65628268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069445" y="2801499"/>
                  <a:ext cx="914400" cy="914400"/>
                </a:xfrm>
                <a:prstGeom prst="rect">
                  <a:avLst/>
                </a:prstGeom>
              </p:spPr>
            </p:pic>
            <p:pic>
              <p:nvPicPr>
                <p:cNvPr id="17" name="Graphic 16" descr="Document">
                  <a:extLst>
                    <a:ext uri="{FF2B5EF4-FFF2-40B4-BE49-F238E27FC236}">
                      <a16:creationId xmlns:a16="http://schemas.microsoft.com/office/drawing/2014/main" id="{BC78F7A3-1179-F74B-972F-D417F727BA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33903" y="2801499"/>
                  <a:ext cx="914400" cy="914400"/>
                </a:xfrm>
                <a:prstGeom prst="rect">
                  <a:avLst/>
                </a:prstGeom>
              </p:spPr>
            </p:pic>
          </p:grpSp>
          <p:grpSp>
            <p:nvGrpSpPr>
              <p:cNvPr id="20" name="Group 19">
                <a:extLst>
                  <a:ext uri="{FF2B5EF4-FFF2-40B4-BE49-F238E27FC236}">
                    <a16:creationId xmlns:a16="http://schemas.microsoft.com/office/drawing/2014/main" id="{B178307D-5A65-3842-A256-38E604EC7311}"/>
                  </a:ext>
                </a:extLst>
              </p:cNvPr>
              <p:cNvGrpSpPr/>
              <p:nvPr/>
            </p:nvGrpSpPr>
            <p:grpSpPr>
              <a:xfrm>
                <a:off x="8829994" y="3868491"/>
                <a:ext cx="2049942" cy="914400"/>
                <a:chOff x="8933903" y="2801499"/>
                <a:chExt cx="2049942" cy="914400"/>
              </a:xfrm>
            </p:grpSpPr>
            <p:pic>
              <p:nvPicPr>
                <p:cNvPr id="21" name="Graphic 20" descr="Document">
                  <a:extLst>
                    <a:ext uri="{FF2B5EF4-FFF2-40B4-BE49-F238E27FC236}">
                      <a16:creationId xmlns:a16="http://schemas.microsoft.com/office/drawing/2014/main" id="{0D7DD05A-FAD7-374A-9197-CCA49BA1B5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491283" y="2801499"/>
                  <a:ext cx="914400" cy="914400"/>
                </a:xfrm>
                <a:prstGeom prst="rect">
                  <a:avLst/>
                </a:prstGeom>
              </p:spPr>
            </p:pic>
            <p:pic>
              <p:nvPicPr>
                <p:cNvPr id="22" name="Graphic 21" descr="Document">
                  <a:extLst>
                    <a:ext uri="{FF2B5EF4-FFF2-40B4-BE49-F238E27FC236}">
                      <a16:creationId xmlns:a16="http://schemas.microsoft.com/office/drawing/2014/main" id="{9799218A-5A64-C744-B8BD-39993414F2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069445" y="2801499"/>
                  <a:ext cx="914400" cy="914400"/>
                </a:xfrm>
                <a:prstGeom prst="rect">
                  <a:avLst/>
                </a:prstGeom>
              </p:spPr>
            </p:pic>
            <p:pic>
              <p:nvPicPr>
                <p:cNvPr id="23" name="Graphic 22" descr="Document">
                  <a:extLst>
                    <a:ext uri="{FF2B5EF4-FFF2-40B4-BE49-F238E27FC236}">
                      <a16:creationId xmlns:a16="http://schemas.microsoft.com/office/drawing/2014/main" id="{5E01EFA0-75B1-2F4A-B262-C79324AB68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33903" y="2801499"/>
                  <a:ext cx="914400" cy="914400"/>
                </a:xfrm>
                <a:prstGeom prst="rect">
                  <a:avLst/>
                </a:prstGeom>
              </p:spPr>
            </p:pic>
          </p:grpSp>
        </p:grpSp>
        <p:sp>
          <p:nvSpPr>
            <p:cNvPr id="24" name="TextBox 23">
              <a:extLst>
                <a:ext uri="{FF2B5EF4-FFF2-40B4-BE49-F238E27FC236}">
                  <a16:creationId xmlns:a16="http://schemas.microsoft.com/office/drawing/2014/main" id="{7F0CB848-87BA-2D4C-88F2-4063EE59F04F}"/>
                </a:ext>
              </a:extLst>
            </p:cNvPr>
            <p:cNvSpPr txBox="1"/>
            <p:nvPr/>
          </p:nvSpPr>
          <p:spPr>
            <a:xfrm>
              <a:off x="8726939" y="4713808"/>
              <a:ext cx="2477194"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Journal Papers</a:t>
              </a:r>
            </a:p>
          </p:txBody>
        </p:sp>
      </p:grpSp>
      <p:sp>
        <p:nvSpPr>
          <p:cNvPr id="29" name="Up Arrow 28">
            <a:extLst>
              <a:ext uri="{FF2B5EF4-FFF2-40B4-BE49-F238E27FC236}">
                <a16:creationId xmlns:a16="http://schemas.microsoft.com/office/drawing/2014/main" id="{02624277-E971-9444-90D5-F97560CD1CC2}"/>
              </a:ext>
            </a:extLst>
          </p:cNvPr>
          <p:cNvSpPr/>
          <p:nvPr/>
        </p:nvSpPr>
        <p:spPr>
          <a:xfrm>
            <a:off x="10682677" y="2561863"/>
            <a:ext cx="494606" cy="162469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 name="Graphic 29" descr="Arrow Right">
            <a:extLst>
              <a:ext uri="{FF2B5EF4-FFF2-40B4-BE49-F238E27FC236}">
                <a16:creationId xmlns:a16="http://schemas.microsoft.com/office/drawing/2014/main" id="{D1D2F01B-F18B-3143-B727-968AB83530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289240" y="2995355"/>
            <a:ext cx="914400" cy="914400"/>
          </a:xfrm>
          <a:prstGeom prst="rect">
            <a:avLst/>
          </a:prstGeom>
        </p:spPr>
      </p:pic>
      <p:pic>
        <p:nvPicPr>
          <p:cNvPr id="32" name="Graphic 31" descr="Arrow Right">
            <a:extLst>
              <a:ext uri="{FF2B5EF4-FFF2-40B4-BE49-F238E27FC236}">
                <a16:creationId xmlns:a16="http://schemas.microsoft.com/office/drawing/2014/main" id="{1E4DCDEE-0850-F343-A5DB-284EE65BAF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445498" y="2971800"/>
            <a:ext cx="914400" cy="914400"/>
          </a:xfrm>
          <a:prstGeom prst="rect">
            <a:avLst/>
          </a:prstGeom>
        </p:spPr>
      </p:pic>
    </p:spTree>
    <p:extLst>
      <p:ext uri="{BB962C8B-B14F-4D97-AF65-F5344CB8AC3E}">
        <p14:creationId xmlns:p14="http://schemas.microsoft.com/office/powerpoint/2010/main" val="118072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5.1 A new metaphor</a:t>
            </a:r>
            <a:endParaRPr lang="ko-KR" altLang="en-US" sz="3600" b="1"/>
          </a:p>
        </p:txBody>
      </p:sp>
      <p:sp>
        <p:nvSpPr>
          <p:cNvPr id="5" name="TextBox 4">
            <a:extLst>
              <a:ext uri="{FF2B5EF4-FFF2-40B4-BE49-F238E27FC236}">
                <a16:creationId xmlns:a16="http://schemas.microsoft.com/office/drawing/2014/main" id="{5C922792-E299-6F40-8B24-F75E1A5C64FE}"/>
              </a:ext>
            </a:extLst>
          </p:cNvPr>
          <p:cNvSpPr txBox="1"/>
          <p:nvPr/>
        </p:nvSpPr>
        <p:spPr>
          <a:xfrm>
            <a:off x="727146" y="3920815"/>
            <a:ext cx="1093529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a:latin typeface="Arial" panose="020B0604020202020204" pitchFamily="34" charset="0"/>
              <a:ea typeface="맑은 고딕"/>
              <a:cs typeface="Arial" panose="020B0604020202020204" pitchFamily="34" charset="0"/>
            </a:endParaRPr>
          </a:p>
          <a:p>
            <a:pPr algn="just"/>
            <a:r>
              <a:rPr lang="en-US" sz="2400">
                <a:latin typeface="Arial" panose="020B0604020202020204" pitchFamily="34" charset="0"/>
                <a:cs typeface="Arial" panose="020B0604020202020204" pitchFamily="34" charset="0"/>
              </a:rPr>
              <a:t>There is also an interesting technical duality, in that while secure systems must do at most X, critical systems must do at least X.</a:t>
            </a:r>
          </a:p>
          <a:p>
            <a:pPr algn="ctr"/>
            <a:endParaRPr lang="en-US" sz="2000">
              <a:latin typeface="Arial" panose="020B0604020202020204" pitchFamily="34" charset="0"/>
              <a:ea typeface="맑은 고딕"/>
              <a:cs typeface="Arial" panose="020B0604020202020204" pitchFamily="34" charset="0"/>
            </a:endParaRPr>
          </a:p>
        </p:txBody>
      </p:sp>
      <p:grpSp>
        <p:nvGrpSpPr>
          <p:cNvPr id="17" name="Group 16">
            <a:extLst>
              <a:ext uri="{FF2B5EF4-FFF2-40B4-BE49-F238E27FC236}">
                <a16:creationId xmlns:a16="http://schemas.microsoft.com/office/drawing/2014/main" id="{E11723A8-1709-7343-89FD-A5309BCC860C}"/>
              </a:ext>
            </a:extLst>
          </p:cNvPr>
          <p:cNvGrpSpPr/>
          <p:nvPr/>
        </p:nvGrpSpPr>
        <p:grpSpPr>
          <a:xfrm>
            <a:off x="1741260" y="1746878"/>
            <a:ext cx="9591857" cy="1391262"/>
            <a:chOff x="1741260" y="1746878"/>
            <a:chExt cx="9591857" cy="1391262"/>
          </a:xfrm>
        </p:grpSpPr>
        <p:pic>
          <p:nvPicPr>
            <p:cNvPr id="7" name="Graphic 6" descr="Triangle Ruler">
              <a:extLst>
                <a:ext uri="{FF2B5EF4-FFF2-40B4-BE49-F238E27FC236}">
                  <a16:creationId xmlns:a16="http://schemas.microsoft.com/office/drawing/2014/main" id="{84DAD913-135F-DA4B-91E2-04F6387B3A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8100000">
              <a:off x="5914763" y="2578075"/>
              <a:ext cx="560065" cy="560065"/>
            </a:xfrm>
            <a:prstGeom prst="rect">
              <a:avLst/>
            </a:prstGeom>
          </p:spPr>
        </p:pic>
        <p:cxnSp>
          <p:nvCxnSpPr>
            <p:cNvPr id="9" name="Straight Connector 8">
              <a:extLst>
                <a:ext uri="{FF2B5EF4-FFF2-40B4-BE49-F238E27FC236}">
                  <a16:creationId xmlns:a16="http://schemas.microsoft.com/office/drawing/2014/main" id="{C042F983-26A2-B248-831D-947AE4758887}"/>
                </a:ext>
              </a:extLst>
            </p:cNvPr>
            <p:cNvCxnSpPr>
              <a:cxnSpLocks/>
            </p:cNvCxnSpPr>
            <p:nvPr/>
          </p:nvCxnSpPr>
          <p:spPr>
            <a:xfrm flipV="1">
              <a:off x="3204420" y="2295530"/>
              <a:ext cx="5541791" cy="464175"/>
            </a:xfrm>
            <a:prstGeom prst="line">
              <a:avLst/>
            </a:prstGeom>
            <a:ln w="2857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9E48BA4-24B3-5D4F-BB7F-1EDBF53111EF}"/>
                </a:ext>
              </a:extLst>
            </p:cNvPr>
            <p:cNvSpPr txBox="1"/>
            <p:nvPr/>
          </p:nvSpPr>
          <p:spPr>
            <a:xfrm rot="21285698">
              <a:off x="1741260" y="2182776"/>
              <a:ext cx="4042064"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Safety Critical Systems</a:t>
              </a:r>
              <a:endParaRPr lang="en-US" sz="2800"/>
            </a:p>
          </p:txBody>
        </p:sp>
        <p:sp>
          <p:nvSpPr>
            <p:cNvPr id="14" name="TextBox 13">
              <a:extLst>
                <a:ext uri="{FF2B5EF4-FFF2-40B4-BE49-F238E27FC236}">
                  <a16:creationId xmlns:a16="http://schemas.microsoft.com/office/drawing/2014/main" id="{3751ACED-E7DB-F74C-94F9-DFA3246A89D1}"/>
                </a:ext>
              </a:extLst>
            </p:cNvPr>
            <p:cNvSpPr txBox="1"/>
            <p:nvPr/>
          </p:nvSpPr>
          <p:spPr>
            <a:xfrm rot="21349525">
              <a:off x="7291053" y="1746878"/>
              <a:ext cx="4042064"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Computer Security</a:t>
              </a:r>
              <a:endParaRPr lang="en-US" sz="2800"/>
            </a:p>
          </p:txBody>
        </p:sp>
      </p:grpSp>
    </p:spTree>
    <p:extLst>
      <p:ext uri="{BB962C8B-B14F-4D97-AF65-F5344CB8AC3E}">
        <p14:creationId xmlns:p14="http://schemas.microsoft.com/office/powerpoint/2010/main" val="292564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a:ea typeface="맑은 고딕"/>
              </a:rPr>
              <a:t>6. Conclusions</a:t>
            </a:r>
            <a:endParaRPr lang="ko-KR" altLang="en-US" sz="3600" b="1"/>
          </a:p>
        </p:txBody>
      </p:sp>
      <p:sp>
        <p:nvSpPr>
          <p:cNvPr id="5" name="TextBox 4">
            <a:extLst>
              <a:ext uri="{FF2B5EF4-FFF2-40B4-BE49-F238E27FC236}">
                <a16:creationId xmlns:a16="http://schemas.microsoft.com/office/drawing/2014/main" id="{AD8EAA68-7164-44E4-9F2B-BA346D90E73F}"/>
              </a:ext>
            </a:extLst>
          </p:cNvPr>
          <p:cNvSpPr txBox="1"/>
          <p:nvPr/>
        </p:nvSpPr>
        <p:spPr>
          <a:xfrm>
            <a:off x="827589" y="1172577"/>
            <a:ext cx="962964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ea typeface="맑은 고딕"/>
                <a:cs typeface="Arial" panose="020B0604020202020204" pitchFamily="34" charset="0"/>
              </a:rPr>
              <a:t>Cryptography systems fail by some reasons:</a:t>
            </a:r>
          </a:p>
          <a:p>
            <a:endParaRPr lang="en-US" sz="2400" dirty="0">
              <a:latin typeface="Arial" panose="020B0604020202020204" pitchFamily="34" charset="0"/>
              <a:ea typeface="맑은 고딕"/>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ea typeface="맑은 고딕"/>
                <a:cs typeface="Arial" panose="020B0604020202020204" pitchFamily="34" charset="0"/>
              </a:rPr>
              <a:t>Designers of the systems couldn’t know how their systems fail</a:t>
            </a:r>
          </a:p>
          <a:p>
            <a:r>
              <a:rPr lang="en-US" sz="2400" dirty="0">
                <a:latin typeface="Arial" panose="020B0604020202020204" pitchFamily="34" charset="0"/>
                <a:ea typeface="맑은 고딕"/>
                <a:cs typeface="Arial" panose="020B0604020202020204" pitchFamily="34" charset="0"/>
              </a:rPr>
              <a:t>	- </a:t>
            </a:r>
            <a:r>
              <a:rPr lang="en-US" sz="2000" dirty="0">
                <a:latin typeface="Arial" panose="020B0604020202020204" pitchFamily="34" charset="0"/>
                <a:ea typeface="맑은 고딕"/>
                <a:cs typeface="Arial" panose="020B0604020202020204" pitchFamily="34" charset="0"/>
              </a:rPr>
              <a:t>Led to a false threat model </a:t>
            </a:r>
          </a:p>
          <a:p>
            <a:pPr marL="342900" indent="-342900">
              <a:buFont typeface="Arial" panose="020B0604020202020204" pitchFamily="34" charset="0"/>
              <a:buChar char="•"/>
            </a:pPr>
            <a:r>
              <a:rPr lang="en-US" sz="2400" dirty="0">
                <a:latin typeface="Arial" panose="020B0604020202020204" pitchFamily="34" charset="0"/>
                <a:ea typeface="맑은 고딕"/>
                <a:cs typeface="Arial" panose="020B0604020202020204" pitchFamily="34" charset="0"/>
              </a:rPr>
              <a:t>Designers focus on what could possibly go wrong, rather than what was likely to. </a:t>
            </a:r>
          </a:p>
          <a:p>
            <a:pPr marL="342900" indent="-342900">
              <a:buFont typeface="Arial" panose="020B0604020202020204" pitchFamily="34" charset="0"/>
              <a:buChar char="•"/>
            </a:pPr>
            <a:r>
              <a:rPr lang="en-US" sz="2400" dirty="0">
                <a:latin typeface="Arial" panose="020B0604020202020204" pitchFamily="34" charset="0"/>
                <a:ea typeface="맑은 고딕"/>
                <a:cs typeface="Arial" panose="020B0604020202020204" pitchFamily="34" charset="0"/>
              </a:rPr>
              <a:t>Products are made so complex and tricky to use </a:t>
            </a:r>
          </a:p>
          <a:p>
            <a:pPr marL="342900" indent="-342900">
              <a:buFont typeface="Arial" panose="020B0604020202020204" pitchFamily="34" charset="0"/>
              <a:buChar char="•"/>
            </a:pPr>
            <a:r>
              <a:rPr lang="en-US" sz="2400" dirty="0">
                <a:latin typeface="Arial" panose="020B0604020202020204" pitchFamily="34" charset="0"/>
                <a:ea typeface="맑은 고딕"/>
                <a:cs typeface="Arial" panose="020B0604020202020204" pitchFamily="34" charset="0"/>
              </a:rPr>
              <a:t>Implement and management errors.</a:t>
            </a:r>
          </a:p>
          <a:p>
            <a:endParaRPr lang="en-US" dirty="0">
              <a:latin typeface="Arial" panose="020B0604020202020204" pitchFamily="34" charset="0"/>
              <a:ea typeface="맑은 고딕"/>
              <a:cs typeface="Arial" panose="020B0604020202020204" pitchFamily="34" charset="0"/>
            </a:endParaRPr>
          </a:p>
        </p:txBody>
      </p:sp>
    </p:spTree>
    <p:extLst>
      <p:ext uri="{BB962C8B-B14F-4D97-AF65-F5344CB8AC3E}">
        <p14:creationId xmlns:p14="http://schemas.microsoft.com/office/powerpoint/2010/main" val="129300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2603" y="1790114"/>
            <a:ext cx="5109091" cy="3416320"/>
          </a:xfrm>
          <a:prstGeom prst="rect">
            <a:avLst/>
          </a:prstGeom>
          <a:noFill/>
        </p:spPr>
        <p:txBody>
          <a:bodyPr wrap="none" rtlCol="0">
            <a:spAutoFit/>
          </a:bodyPr>
          <a:lstStyle/>
          <a:p>
            <a:pPr algn="ctr"/>
            <a:r>
              <a:rPr lang="en-US" altLang="ko-KR" sz="7200" b="1" dirty="0">
                <a:latin typeface="Arial" panose="020B0604020202020204" pitchFamily="34" charset="0"/>
                <a:cs typeface="Arial" panose="020B0604020202020204" pitchFamily="34" charset="0"/>
              </a:rPr>
              <a:t>Thank you!</a:t>
            </a:r>
          </a:p>
          <a:p>
            <a:pPr algn="ctr"/>
            <a:endParaRPr lang="en-US" altLang="ko-KR" sz="7200" b="1" dirty="0">
              <a:latin typeface="Arial" panose="020B0604020202020204" pitchFamily="34" charset="0"/>
              <a:cs typeface="Arial" panose="020B0604020202020204" pitchFamily="34" charset="0"/>
            </a:endParaRPr>
          </a:p>
          <a:p>
            <a:pPr algn="ctr"/>
            <a:r>
              <a:rPr lang="en-US" altLang="ko-KR" sz="7200" b="1" dirty="0">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3172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8847D058-9BA0-4FB1-A4CE-C3E3E33D203A}"/>
              </a:ext>
            </a:extLst>
          </p:cNvPr>
          <p:cNvSpPr/>
          <p:nvPr/>
        </p:nvSpPr>
        <p:spPr>
          <a:xfrm>
            <a:off x="910935" y="1776846"/>
            <a:ext cx="10286999" cy="477115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 name="직사각형 2">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ea typeface="맑은 고딕"/>
                <a:cs typeface="Arial" panose="020B0604020202020204" pitchFamily="34" charset="0"/>
              </a:rPr>
              <a:t>1. Introduction</a:t>
            </a:r>
            <a:endParaRPr lang="ko-KR" altLang="en-US" sz="3600" b="1" dirty="0">
              <a:latin typeface="Arial" panose="020B0604020202020204" pitchFamily="34" charset="0"/>
              <a:cs typeface="Arial" panose="020B0604020202020204" pitchFamily="34" charset="0"/>
            </a:endParaRPr>
          </a:p>
        </p:txBody>
      </p:sp>
      <p:grpSp>
        <p:nvGrpSpPr>
          <p:cNvPr id="5" name="그룹 4">
            <a:extLst>
              <a:ext uri="{FF2B5EF4-FFF2-40B4-BE49-F238E27FC236}">
                <a16:creationId xmlns:a16="http://schemas.microsoft.com/office/drawing/2014/main" id="{CE3CABF6-1923-48CB-ABC1-3B6CCF320DE5}"/>
              </a:ext>
            </a:extLst>
          </p:cNvPr>
          <p:cNvGrpSpPr/>
          <p:nvPr/>
        </p:nvGrpSpPr>
        <p:grpSpPr>
          <a:xfrm>
            <a:off x="4448280" y="2031974"/>
            <a:ext cx="3165762" cy="3165762"/>
            <a:chOff x="4361690" y="1157404"/>
            <a:chExt cx="3165762" cy="3165762"/>
          </a:xfrm>
        </p:grpSpPr>
        <p:pic>
          <p:nvPicPr>
            <p:cNvPr id="4" name="그림 4" descr="컵, 테이블, 앉아있는, 커피이(가) 표시된 사진&#10;&#10;자동 생성된 설명">
              <a:extLst>
                <a:ext uri="{FF2B5EF4-FFF2-40B4-BE49-F238E27FC236}">
                  <a16:creationId xmlns:a16="http://schemas.microsoft.com/office/drawing/2014/main" id="{0318AB78-C87A-499C-A3A9-800BDAB35F6A}"/>
                </a:ext>
              </a:extLst>
            </p:cNvPr>
            <p:cNvPicPr>
              <a:picLocks noChangeAspect="1"/>
            </p:cNvPicPr>
            <p:nvPr/>
          </p:nvPicPr>
          <p:blipFill>
            <a:blip r:embed="rId3"/>
            <a:stretch>
              <a:fillRect/>
            </a:stretch>
          </p:blipFill>
          <p:spPr>
            <a:xfrm>
              <a:off x="4361690" y="1157404"/>
              <a:ext cx="3165762" cy="3165762"/>
            </a:xfrm>
            <a:prstGeom prst="rect">
              <a:avLst/>
            </a:prstGeom>
          </p:spPr>
        </p:pic>
        <p:sp>
          <p:nvSpPr>
            <p:cNvPr id="2" name="TextBox 1">
              <a:extLst>
                <a:ext uri="{FF2B5EF4-FFF2-40B4-BE49-F238E27FC236}">
                  <a16:creationId xmlns:a16="http://schemas.microsoft.com/office/drawing/2014/main" id="{6ADA280F-03AC-4DF1-A5FA-DB4AA22041CE}"/>
                </a:ext>
              </a:extLst>
            </p:cNvPr>
            <p:cNvSpPr txBox="1"/>
            <p:nvPr/>
          </p:nvSpPr>
          <p:spPr>
            <a:xfrm>
              <a:off x="5088082" y="3131127"/>
              <a:ext cx="18166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ko-KR" altLang="en-US" sz="2400" b="1" dirty="0" err="1">
                  <a:latin typeface="Arial" panose="020B0604020202020204" pitchFamily="34" charset="0"/>
                  <a:ea typeface="맑은 고딕"/>
                  <a:cs typeface="Arial" panose="020B0604020202020204" pitchFamily="34" charset="0"/>
                </a:rPr>
                <a:t>Cryptology</a:t>
              </a:r>
            </a:p>
          </p:txBody>
        </p:sp>
      </p:grpSp>
      <p:sp>
        <p:nvSpPr>
          <p:cNvPr id="10" name="TextBox 1">
            <a:extLst>
              <a:ext uri="{FF2B5EF4-FFF2-40B4-BE49-F238E27FC236}">
                <a16:creationId xmlns:a16="http://schemas.microsoft.com/office/drawing/2014/main" id="{26CC7B73-6C56-449B-A7E5-0E8958508584}"/>
              </a:ext>
            </a:extLst>
          </p:cNvPr>
          <p:cNvSpPr txBox="1"/>
          <p:nvPr/>
        </p:nvSpPr>
        <p:spPr>
          <a:xfrm>
            <a:off x="4542557" y="5702876"/>
            <a:ext cx="328872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2400" b="1" dirty="0" err="1">
                <a:latin typeface="Arial" panose="020B0604020202020204" pitchFamily="34" charset="0"/>
                <a:ea typeface="맑은 고딕"/>
                <a:cs typeface="Arial" panose="020B0604020202020204" pitchFamily="34" charset="0"/>
              </a:rPr>
              <a:t>Other</a:t>
            </a:r>
            <a:r>
              <a:rPr lang="ko-KR" altLang="en-US" sz="2400" b="1" dirty="0">
                <a:latin typeface="Arial" panose="020B0604020202020204" pitchFamily="34" charset="0"/>
                <a:ea typeface="맑은 고딕"/>
                <a:cs typeface="Arial" panose="020B0604020202020204" pitchFamily="34" charset="0"/>
              </a:rPr>
              <a:t> </a:t>
            </a:r>
            <a:r>
              <a:rPr lang="ko-KR" altLang="en-US" sz="2400" b="1" dirty="0" err="1">
                <a:latin typeface="Arial" panose="020B0604020202020204" pitchFamily="34" charset="0"/>
                <a:ea typeface="맑은 고딕"/>
                <a:cs typeface="Arial" panose="020B0604020202020204" pitchFamily="34" charset="0"/>
              </a:rPr>
              <a:t>Organisations</a:t>
            </a:r>
          </a:p>
        </p:txBody>
      </p:sp>
      <p:sp>
        <p:nvSpPr>
          <p:cNvPr id="11" name="타원 10">
            <a:extLst>
              <a:ext uri="{FF2B5EF4-FFF2-40B4-BE49-F238E27FC236}">
                <a16:creationId xmlns:a16="http://schemas.microsoft.com/office/drawing/2014/main" id="{8E1AD90F-9B1E-4D6E-8A63-C4B779C02C84}"/>
              </a:ext>
            </a:extLst>
          </p:cNvPr>
          <p:cNvSpPr/>
          <p:nvPr/>
        </p:nvSpPr>
        <p:spPr>
          <a:xfrm>
            <a:off x="1564697" y="3010765"/>
            <a:ext cx="2848839" cy="2182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b="1" dirty="0" err="1">
                <a:solidFill>
                  <a:schemeClr val="tx1"/>
                </a:solidFill>
                <a:latin typeface="Arial" panose="020B0604020202020204" pitchFamily="34" charset="0"/>
                <a:ea typeface="맑은 고딕"/>
                <a:cs typeface="Arial" panose="020B0604020202020204" pitchFamily="34" charset="0"/>
              </a:rPr>
              <a:t>Government</a:t>
            </a:r>
            <a:endParaRPr lang="ko-KR" altLang="en-US" sz="2400" b="1" dirty="0" err="1">
              <a:solidFill>
                <a:schemeClr val="tx1"/>
              </a:solidFill>
              <a:latin typeface="Arial" panose="020B0604020202020204" pitchFamily="34" charset="0"/>
              <a:cs typeface="Arial" panose="020B0604020202020204" pitchFamily="34" charset="0"/>
            </a:endParaRPr>
          </a:p>
        </p:txBody>
      </p:sp>
      <p:sp>
        <p:nvSpPr>
          <p:cNvPr id="12" name="타원 11">
            <a:extLst>
              <a:ext uri="{FF2B5EF4-FFF2-40B4-BE49-F238E27FC236}">
                <a16:creationId xmlns:a16="http://schemas.microsoft.com/office/drawing/2014/main" id="{D28FBE07-46C6-4074-8E1C-185FEAC88DA4}"/>
              </a:ext>
            </a:extLst>
          </p:cNvPr>
          <p:cNvSpPr/>
          <p:nvPr/>
        </p:nvSpPr>
        <p:spPr>
          <a:xfrm>
            <a:off x="7678015" y="3010764"/>
            <a:ext cx="2848839" cy="2182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ko-KR" altLang="en-US" sz="2400" b="1" dirty="0" err="1">
                <a:solidFill>
                  <a:schemeClr val="tx1"/>
                </a:solidFill>
                <a:latin typeface="Arial" panose="020B0604020202020204" pitchFamily="34" charset="0"/>
                <a:ea typeface="맑은 고딕"/>
                <a:cs typeface="Arial" panose="020B0604020202020204" pitchFamily="34" charset="0"/>
              </a:rPr>
              <a:t>bank</a:t>
            </a:r>
            <a:endParaRPr lang="ko-KR" altLang="en-US" sz="2400" b="1" dirty="0" err="1">
              <a:solidFill>
                <a:schemeClr val="tx1"/>
              </a:solidFill>
              <a:latin typeface="Arial" panose="020B0604020202020204" pitchFamily="34" charset="0"/>
              <a:cs typeface="Arial" panose="020B0604020202020204" pitchFamily="34" charset="0"/>
            </a:endParaRPr>
          </a:p>
        </p:txBody>
      </p:sp>
      <p:sp>
        <p:nvSpPr>
          <p:cNvPr id="13" name="TextBox 1">
            <a:extLst>
              <a:ext uri="{FF2B5EF4-FFF2-40B4-BE49-F238E27FC236}">
                <a16:creationId xmlns:a16="http://schemas.microsoft.com/office/drawing/2014/main" id="{744BBCD8-96FE-4747-9D4F-48BE49271A13}"/>
              </a:ext>
            </a:extLst>
          </p:cNvPr>
          <p:cNvSpPr txBox="1"/>
          <p:nvPr/>
        </p:nvSpPr>
        <p:spPr>
          <a:xfrm>
            <a:off x="827807" y="1347353"/>
            <a:ext cx="328872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2400" b="1" dirty="0" err="1">
                <a:latin typeface="Arial" panose="020B0604020202020204" pitchFamily="34" charset="0"/>
                <a:ea typeface="맑은 고딕"/>
                <a:cs typeface="Arial" panose="020B0604020202020204" pitchFamily="34" charset="0"/>
              </a:rPr>
              <a:t>Information</a:t>
            </a:r>
          </a:p>
        </p:txBody>
      </p:sp>
    </p:spTree>
    <p:extLst>
      <p:ext uri="{BB962C8B-B14F-4D97-AF65-F5344CB8AC3E}">
        <p14:creationId xmlns:p14="http://schemas.microsoft.com/office/powerpoint/2010/main" val="236302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A63EC96-D2E5-43C5-8148-CBDE3F2BA4D0}"/>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ea typeface="맑은 고딕"/>
                <a:cs typeface="Arial" panose="020B0604020202020204" pitchFamily="34" charset="0"/>
              </a:rPr>
              <a:t>1. Introduction</a:t>
            </a:r>
            <a:endParaRPr lang="ko-KR" altLang="en-US"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82D4BE-C664-4FE1-88C3-037A608FCC50}"/>
              </a:ext>
            </a:extLst>
          </p:cNvPr>
          <p:cNvSpPr txBox="1"/>
          <p:nvPr/>
        </p:nvSpPr>
        <p:spPr>
          <a:xfrm>
            <a:off x="1017440" y="1581149"/>
            <a:ext cx="263928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2400" b="1" dirty="0" err="1">
                <a:solidFill>
                  <a:srgbClr val="FF0000"/>
                </a:solidFill>
                <a:latin typeface="Arial" panose="020B0604020202020204" pitchFamily="34" charset="0"/>
                <a:ea typeface="맑은 고딕"/>
                <a:cs typeface="Arial" panose="020B0604020202020204" pitchFamily="34" charset="0"/>
              </a:rPr>
              <a:t>Aircraft</a:t>
            </a:r>
            <a:r>
              <a:rPr lang="ko-KR" altLang="en-US" sz="2400" b="1" dirty="0">
                <a:solidFill>
                  <a:srgbClr val="FF0000"/>
                </a:solidFill>
                <a:latin typeface="Arial" panose="020B0604020202020204" pitchFamily="34" charset="0"/>
                <a:ea typeface="맑은 고딕"/>
                <a:cs typeface="Arial" panose="020B0604020202020204" pitchFamily="34" charset="0"/>
              </a:rPr>
              <a:t> </a:t>
            </a:r>
            <a:r>
              <a:rPr lang="ko-KR" altLang="en-US" sz="2400" b="1" dirty="0" err="1">
                <a:solidFill>
                  <a:srgbClr val="FF0000"/>
                </a:solidFill>
                <a:latin typeface="Arial" panose="020B0604020202020204" pitchFamily="34" charset="0"/>
                <a:ea typeface="맑은 고딕"/>
                <a:cs typeface="Arial" panose="020B0604020202020204" pitchFamily="34" charset="0"/>
              </a:rPr>
              <a:t>crashes</a:t>
            </a:r>
          </a:p>
        </p:txBody>
      </p:sp>
      <p:sp>
        <p:nvSpPr>
          <p:cNvPr id="6" name="TextBox 5">
            <a:extLst>
              <a:ext uri="{FF2B5EF4-FFF2-40B4-BE49-F238E27FC236}">
                <a16:creationId xmlns:a16="http://schemas.microsoft.com/office/drawing/2014/main" id="{E3BF414A-8608-45E6-A3D2-984E83BB6D43}"/>
              </a:ext>
            </a:extLst>
          </p:cNvPr>
          <p:cNvSpPr txBox="1"/>
          <p:nvPr/>
        </p:nvSpPr>
        <p:spPr>
          <a:xfrm>
            <a:off x="7640777" y="1581149"/>
            <a:ext cx="31934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ko-KR" sz="2400" b="1" dirty="0">
                <a:solidFill>
                  <a:srgbClr val="FF0000"/>
                </a:solidFill>
                <a:latin typeface="Arial" panose="020B0604020202020204" pitchFamily="34" charset="0"/>
                <a:ea typeface="맑은 고딕"/>
                <a:cs typeface="Arial" panose="020B0604020202020204" pitchFamily="34" charset="0"/>
              </a:rPr>
              <a:t> </a:t>
            </a:r>
            <a:r>
              <a:rPr lang="ko-KR" sz="2400" b="1" dirty="0" err="1">
                <a:solidFill>
                  <a:srgbClr val="FF0000"/>
                </a:solidFill>
                <a:latin typeface="Arial" panose="020B0604020202020204" pitchFamily="34" charset="0"/>
                <a:ea typeface="맑은 고딕"/>
                <a:cs typeface="Arial" panose="020B0604020202020204" pitchFamily="34" charset="0"/>
              </a:rPr>
              <a:t>CryptoSystem</a:t>
            </a:r>
            <a:r>
              <a:rPr lang="ko-KR" sz="2400" b="1" dirty="0">
                <a:solidFill>
                  <a:srgbClr val="FF0000"/>
                </a:solidFill>
                <a:latin typeface="Arial" panose="020B0604020202020204" pitchFamily="34" charset="0"/>
                <a:ea typeface="맑은 고딕"/>
                <a:cs typeface="Arial" panose="020B0604020202020204" pitchFamily="34" charset="0"/>
              </a:rPr>
              <a:t> </a:t>
            </a:r>
            <a:r>
              <a:rPr lang="ko-KR" sz="2400" b="1" dirty="0" err="1">
                <a:solidFill>
                  <a:srgbClr val="FF0000"/>
                </a:solidFill>
                <a:latin typeface="Arial" panose="020B0604020202020204" pitchFamily="34" charset="0"/>
                <a:ea typeface="맑은 고딕"/>
                <a:cs typeface="Arial" panose="020B0604020202020204" pitchFamily="34" charset="0"/>
              </a:rPr>
              <a:t>fails</a:t>
            </a:r>
            <a:r>
              <a:rPr lang="ko-KR" sz="2400" dirty="0">
                <a:solidFill>
                  <a:srgbClr val="FF0000"/>
                </a:solidFill>
                <a:latin typeface="Arial" panose="020B0604020202020204" pitchFamily="34" charset="0"/>
                <a:ea typeface="맑은 고딕"/>
                <a:cs typeface="Arial" panose="020B0604020202020204" pitchFamily="34" charset="0"/>
              </a:rPr>
              <a:t>​</a:t>
            </a:r>
            <a:endParaRPr lang="ko-KR" altLang="en-US" sz="24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8B9BD1F-D76C-4296-8AAA-FE5A576ABCEA}"/>
              </a:ext>
            </a:extLst>
          </p:cNvPr>
          <p:cNvSpPr txBox="1"/>
          <p:nvPr/>
        </p:nvSpPr>
        <p:spPr>
          <a:xfrm>
            <a:off x="1292598" y="3532180"/>
            <a:ext cx="57287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solidFill>
                  <a:srgbClr val="000000"/>
                </a:solidFill>
                <a:latin typeface="Arial" panose="020B0604020202020204" pitchFamily="34" charset="0"/>
                <a:ea typeface="맑은 고딕"/>
                <a:cs typeface="Arial" panose="020B0604020202020204" pitchFamily="34" charset="0"/>
              </a:rPr>
              <a:t> Investigate</a:t>
            </a:r>
            <a:r>
              <a:rPr lang="en-US" altLang="ko-KR" sz="2400" dirty="0">
                <a:solidFill>
                  <a:srgbClr val="000000"/>
                </a:solidFill>
                <a:latin typeface="Arial" panose="020B0604020202020204" pitchFamily="34" charset="0"/>
                <a:ea typeface="맑은 고딕"/>
                <a:cs typeface="Arial" panose="020B0604020202020204" pitchFamily="34" charset="0"/>
              </a:rPr>
              <a:t> - insurer, manufacturer, …   </a:t>
            </a:r>
            <a:endParaRPr lang="ko-KR" altLang="en-US" sz="2400" dirty="0" err="1">
              <a:solidFill>
                <a:srgbClr val="000000"/>
              </a:solidFill>
              <a:latin typeface="Arial" panose="020B0604020202020204" pitchFamily="34" charset="0"/>
              <a:ea typeface="맑은 고딕"/>
              <a:cs typeface="Arial" panose="020B0604020202020204" pitchFamily="34" charset="0"/>
            </a:endParaRPr>
          </a:p>
        </p:txBody>
      </p:sp>
      <p:sp>
        <p:nvSpPr>
          <p:cNvPr id="11" name="TextBox 10">
            <a:extLst>
              <a:ext uri="{FF2B5EF4-FFF2-40B4-BE49-F238E27FC236}">
                <a16:creationId xmlns:a16="http://schemas.microsoft.com/office/drawing/2014/main" id="{28B9BD1F-D76C-4296-8AAA-FE5A576ABCEA}"/>
              </a:ext>
            </a:extLst>
          </p:cNvPr>
          <p:cNvSpPr txBox="1"/>
          <p:nvPr/>
        </p:nvSpPr>
        <p:spPr>
          <a:xfrm>
            <a:off x="1468443" y="5483212"/>
            <a:ext cx="555287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solidFill>
                  <a:srgbClr val="000000"/>
                </a:solidFill>
                <a:latin typeface="Arial" panose="020B0604020202020204" pitchFamily="34" charset="0"/>
                <a:ea typeface="맑은 고딕"/>
                <a:cs typeface="Arial" panose="020B0604020202020204" pitchFamily="34" charset="0"/>
              </a:rPr>
              <a:t> examine </a:t>
            </a:r>
            <a:r>
              <a:rPr lang="en-US" altLang="ko-KR" sz="2400" dirty="0">
                <a:solidFill>
                  <a:srgbClr val="000000"/>
                </a:solidFill>
                <a:latin typeface="Arial" panose="020B0604020202020204" pitchFamily="34" charset="0"/>
                <a:ea typeface="맑은 고딕"/>
                <a:cs typeface="Arial" panose="020B0604020202020204" pitchFamily="34" charset="0"/>
              </a:rPr>
              <a:t>-</a:t>
            </a:r>
            <a:r>
              <a:rPr lang="en-US" altLang="ko-KR" sz="2400" b="1" dirty="0">
                <a:solidFill>
                  <a:srgbClr val="000000"/>
                </a:solidFill>
                <a:latin typeface="Arial" panose="020B0604020202020204" pitchFamily="34" charset="0"/>
                <a:ea typeface="맑은 고딕"/>
                <a:cs typeface="Arial" panose="020B0604020202020204" pitchFamily="34" charset="0"/>
              </a:rPr>
              <a:t> </a:t>
            </a:r>
            <a:r>
              <a:rPr lang="en-US" altLang="ko-KR" sz="2400" dirty="0">
                <a:solidFill>
                  <a:srgbClr val="000000"/>
                </a:solidFill>
                <a:latin typeface="Arial" panose="020B0604020202020204" pitchFamily="34" charset="0"/>
                <a:ea typeface="맑은 고딕"/>
                <a:cs typeface="Arial" panose="020B0604020202020204" pitchFamily="34" charset="0"/>
              </a:rPr>
              <a:t>journalists, politicians, …</a:t>
            </a:r>
            <a:endParaRPr lang="ko-KR" altLang="en-US" sz="2400" dirty="0" err="1">
              <a:solidFill>
                <a:srgbClr val="000000"/>
              </a:solidFill>
              <a:latin typeface="Arial" panose="020B0604020202020204" pitchFamily="34" charset="0"/>
              <a:ea typeface="맑은 고딕"/>
              <a:cs typeface="Arial" panose="020B0604020202020204" pitchFamily="34" charset="0"/>
            </a:endParaRPr>
          </a:p>
        </p:txBody>
      </p:sp>
      <p:sp>
        <p:nvSpPr>
          <p:cNvPr id="13" name="아래쪽 화살표 12"/>
          <p:cNvSpPr/>
          <p:nvPr/>
        </p:nvSpPr>
        <p:spPr>
          <a:xfrm>
            <a:off x="2064522" y="2237977"/>
            <a:ext cx="545123" cy="1099039"/>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5" name="아래쪽 화살표 14"/>
          <p:cNvSpPr/>
          <p:nvPr/>
        </p:nvSpPr>
        <p:spPr>
          <a:xfrm>
            <a:off x="2064521" y="4189009"/>
            <a:ext cx="545123" cy="1099039"/>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17" name="직선 연결선 16"/>
          <p:cNvCxnSpPr/>
          <p:nvPr/>
        </p:nvCxnSpPr>
        <p:spPr>
          <a:xfrm>
            <a:off x="6936509" y="1219200"/>
            <a:ext cx="0" cy="522778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8" name="아래쪽 화살표 17"/>
          <p:cNvSpPr/>
          <p:nvPr/>
        </p:nvSpPr>
        <p:spPr>
          <a:xfrm>
            <a:off x="8964951" y="2169372"/>
            <a:ext cx="545123" cy="3118676"/>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8B9BD1F-D76C-4296-8AAA-FE5A576ABCEA}"/>
              </a:ext>
            </a:extLst>
          </p:cNvPr>
          <p:cNvSpPr txBox="1"/>
          <p:nvPr/>
        </p:nvSpPr>
        <p:spPr>
          <a:xfrm>
            <a:off x="8436441" y="5483211"/>
            <a:ext cx="160214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b="1" dirty="0">
                <a:latin typeface="Arial" panose="020B0604020202020204" pitchFamily="34" charset="0"/>
                <a:ea typeface="맑은 고딕"/>
                <a:cs typeface="Arial" panose="020B0604020202020204" pitchFamily="34" charset="0"/>
              </a:rPr>
              <a:t>Feedback</a:t>
            </a:r>
          </a:p>
        </p:txBody>
      </p:sp>
      <p:sp>
        <p:nvSpPr>
          <p:cNvPr id="2" name="곱셈 기호 1"/>
          <p:cNvSpPr/>
          <p:nvPr/>
        </p:nvSpPr>
        <p:spPr>
          <a:xfrm>
            <a:off x="7735162" y="3044778"/>
            <a:ext cx="3004700" cy="1199786"/>
          </a:xfrm>
          <a:prstGeom prst="mathMultiply">
            <a:avLst>
              <a:gd name="adj1" fmla="val 1558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 name="TextBox 3"/>
          <p:cNvSpPr txBox="1"/>
          <p:nvPr/>
        </p:nvSpPr>
        <p:spPr>
          <a:xfrm>
            <a:off x="10991850" y="3993845"/>
            <a:ext cx="184731" cy="369332"/>
          </a:xfrm>
          <a:prstGeom prst="rect">
            <a:avLst/>
          </a:prstGeom>
          <a:noFill/>
        </p:spPr>
        <p:txBody>
          <a:bodyPr wrap="none" rtlCol="0">
            <a:spAutoFit/>
          </a:bodyPr>
          <a:lstStyle/>
          <a:p>
            <a:endParaRPr lang="ko-KR" altLang="en-US" dirty="0">
              <a:latin typeface="Arial" panose="020B0604020202020204" pitchFamily="34" charset="0"/>
              <a:cs typeface="Arial" panose="020B0604020202020204" pitchFamily="34" charset="0"/>
            </a:endParaRPr>
          </a:p>
        </p:txBody>
      </p:sp>
      <p:sp>
        <p:nvSpPr>
          <p:cNvPr id="8" name="TextBox 7"/>
          <p:cNvSpPr txBox="1"/>
          <p:nvPr/>
        </p:nvSpPr>
        <p:spPr>
          <a:xfrm>
            <a:off x="10269252" y="3460005"/>
            <a:ext cx="1245854" cy="461665"/>
          </a:xfrm>
          <a:prstGeom prst="rect">
            <a:avLst/>
          </a:prstGeom>
          <a:noFill/>
        </p:spPr>
        <p:txBody>
          <a:bodyPr wrap="none" rtlCol="0">
            <a:spAutoFit/>
          </a:bodyPr>
          <a:lstStyle/>
          <a:p>
            <a:r>
              <a:rPr lang="en-US" altLang="ko-KR" sz="2400" dirty="0">
                <a:latin typeface="Arial" panose="020B0604020202020204" pitchFamily="34" charset="0"/>
                <a:cs typeface="Arial" panose="020B0604020202020204" pitchFamily="34" charset="0"/>
              </a:rPr>
              <a:t>secrecy</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7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ea typeface="맑은 고딕"/>
                <a:cs typeface="Arial" panose="020B0604020202020204" pitchFamily="34" charset="0"/>
              </a:rPr>
              <a:t>2. ATM</a:t>
            </a:r>
            <a:endParaRPr lang="ko-KR" altLang="en-US" sz="3600" b="1" dirty="0">
              <a:latin typeface="Arial" panose="020B0604020202020204" pitchFamily="34" charset="0"/>
              <a:cs typeface="Arial" panose="020B0604020202020204" pitchFamily="34" charset="0"/>
            </a:endParaRPr>
          </a:p>
        </p:txBody>
      </p:sp>
      <p:sp>
        <p:nvSpPr>
          <p:cNvPr id="3" name="TextBox 2"/>
          <p:cNvSpPr txBox="1"/>
          <p:nvPr/>
        </p:nvSpPr>
        <p:spPr>
          <a:xfrm>
            <a:off x="1689816" y="4709458"/>
            <a:ext cx="8467725" cy="1938992"/>
          </a:xfrm>
          <a:prstGeom prst="rect">
            <a:avLst/>
          </a:prstGeom>
          <a:noFill/>
        </p:spPr>
        <p:txBody>
          <a:bodyPr wrap="square" rtlCol="0">
            <a:spAutoFit/>
          </a:bodyPr>
          <a:lstStyle/>
          <a:p>
            <a:r>
              <a:rPr lang="en-US" altLang="ko-KR" sz="2400" dirty="0">
                <a:latin typeface="Arial" panose="020B0604020202020204" pitchFamily="34" charset="0"/>
                <a:cs typeface="Arial" panose="020B0604020202020204" pitchFamily="34" charset="0"/>
              </a:rPr>
              <a:t>New technology called automatic teller machines(ATM)</a:t>
            </a:r>
          </a:p>
          <a:p>
            <a:pPr marL="342900" indent="-342900">
              <a:buFontTx/>
              <a:buChar char="-"/>
            </a:pPr>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ko-KR" altLang="en-US" sz="2400" dirty="0">
              <a:latin typeface="Arial" panose="020B0604020202020204" pitchFamily="34" charset="0"/>
              <a:cs typeface="Arial" panose="020B0604020202020204" pitchFamily="34" charset="0"/>
            </a:endParaRPr>
          </a:p>
        </p:txBody>
      </p:sp>
      <p:sp>
        <p:nvSpPr>
          <p:cNvPr id="4" name="아래쪽 화살표 3"/>
          <p:cNvSpPr/>
          <p:nvPr/>
        </p:nvSpPr>
        <p:spPr>
          <a:xfrm rot="16200000">
            <a:off x="5742476" y="-2070917"/>
            <a:ext cx="545123" cy="9610726"/>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209674" y="3031892"/>
            <a:ext cx="1694182" cy="400110"/>
          </a:xfrm>
          <a:prstGeom prst="rect">
            <a:avLst/>
          </a:prstGeom>
          <a:noFill/>
        </p:spPr>
        <p:txBody>
          <a:bodyPr wrap="none" rtlCol="0">
            <a:spAutoFit/>
          </a:bodyPr>
          <a:lstStyle/>
          <a:p>
            <a:r>
              <a:rPr lang="en-US" altLang="ko-KR" sz="2000" b="1" dirty="0">
                <a:latin typeface="Arial" panose="020B0604020202020204" pitchFamily="34" charset="0"/>
                <a:cs typeface="Arial" panose="020B0604020202020204" pitchFamily="34" charset="0"/>
              </a:rPr>
              <a:t>Government</a:t>
            </a:r>
            <a:endParaRPr lang="ko-KR" altLang="en-US" sz="2000" b="1" dirty="0">
              <a:latin typeface="Arial" panose="020B0604020202020204" pitchFamily="34" charset="0"/>
              <a:cs typeface="Arial" panose="020B0604020202020204" pitchFamily="34" charset="0"/>
            </a:endParaRPr>
          </a:p>
        </p:txBody>
      </p:sp>
      <p:sp>
        <p:nvSpPr>
          <p:cNvPr id="6" name="TextBox 5"/>
          <p:cNvSpPr txBox="1"/>
          <p:nvPr/>
        </p:nvSpPr>
        <p:spPr>
          <a:xfrm>
            <a:off x="9659836" y="3031892"/>
            <a:ext cx="813043" cy="400110"/>
          </a:xfrm>
          <a:prstGeom prst="rect">
            <a:avLst/>
          </a:prstGeom>
          <a:noFill/>
        </p:spPr>
        <p:txBody>
          <a:bodyPr wrap="none" rtlCol="0">
            <a:spAutoFit/>
          </a:bodyPr>
          <a:lstStyle/>
          <a:p>
            <a:r>
              <a:rPr lang="en-US" altLang="ko-KR" sz="2000" b="1" dirty="0">
                <a:latin typeface="Arial" panose="020B0604020202020204" pitchFamily="34" charset="0"/>
                <a:cs typeface="Arial" panose="020B0604020202020204" pitchFamily="34" charset="0"/>
              </a:rPr>
              <a:t>Bank</a:t>
            </a:r>
            <a:endParaRPr lang="ko-KR" altLang="en-US" sz="2400" b="1" dirty="0">
              <a:latin typeface="Arial" panose="020B0604020202020204" pitchFamily="34" charset="0"/>
              <a:cs typeface="Arial" panose="020B0604020202020204" pitchFamily="34" charset="0"/>
            </a:endParaRPr>
          </a:p>
        </p:txBody>
      </p:sp>
      <p:sp>
        <p:nvSpPr>
          <p:cNvPr id="7" name="TextBox 6"/>
          <p:cNvSpPr txBox="1"/>
          <p:nvPr/>
        </p:nvSpPr>
        <p:spPr>
          <a:xfrm>
            <a:off x="4203323" y="1387246"/>
            <a:ext cx="3623428" cy="461665"/>
          </a:xfrm>
          <a:prstGeom prst="rect">
            <a:avLst/>
          </a:prstGeom>
          <a:noFill/>
        </p:spPr>
        <p:txBody>
          <a:bodyPr wrap="none" rtlCol="0">
            <a:spAutoFit/>
          </a:bodyPr>
          <a:lstStyle/>
          <a:p>
            <a:r>
              <a:rPr lang="en-US" altLang="ko-KR" sz="2400" b="1" dirty="0">
                <a:latin typeface="Arial" panose="020B0604020202020204" pitchFamily="34" charset="0"/>
                <a:cs typeface="Arial" panose="020B0604020202020204" pitchFamily="34" charset="0"/>
              </a:rPr>
              <a:t>Usage of Cryptography</a:t>
            </a:r>
            <a:endParaRPr lang="ko-KR" altLang="en-US" sz="2400" b="1" dirty="0">
              <a:latin typeface="Arial" panose="020B0604020202020204" pitchFamily="34" charset="0"/>
              <a:cs typeface="Arial" panose="020B0604020202020204" pitchFamily="34" charset="0"/>
            </a:endParaRPr>
          </a:p>
        </p:txBody>
      </p:sp>
      <p:cxnSp>
        <p:nvCxnSpPr>
          <p:cNvPr id="9" name="직선 연결선 8"/>
          <p:cNvCxnSpPr/>
          <p:nvPr/>
        </p:nvCxnSpPr>
        <p:spPr>
          <a:xfrm>
            <a:off x="5924550" y="2090007"/>
            <a:ext cx="0" cy="128887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67932" y="3460577"/>
            <a:ext cx="1629164" cy="400110"/>
          </a:xfrm>
          <a:prstGeom prst="rect">
            <a:avLst/>
          </a:prstGeom>
          <a:noFill/>
        </p:spPr>
        <p:txBody>
          <a:bodyPr wrap="none" rtlCol="0">
            <a:spAutoFit/>
          </a:bodyPr>
          <a:lstStyle/>
          <a:p>
            <a:r>
              <a:rPr lang="en-US" altLang="ko-KR" sz="2000" b="1" dirty="0">
                <a:latin typeface="Arial" panose="020B0604020202020204" pitchFamily="34" charset="0"/>
                <a:cs typeface="Arial" panose="020B0604020202020204" pitchFamily="34" charset="0"/>
              </a:rPr>
              <a:t>World war II</a:t>
            </a:r>
            <a:endParaRPr lang="ko-KR"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73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713" y="1518224"/>
            <a:ext cx="9867900" cy="6309420"/>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Some countries include the US</a:t>
            </a:r>
          </a:p>
          <a:p>
            <a:r>
              <a:rPr lang="en-US" altLang="ko-KR" sz="2000" dirty="0">
                <a:latin typeface="Arial" panose="020B0604020202020204" pitchFamily="34" charset="0"/>
                <a:cs typeface="Arial" panose="020B0604020202020204" pitchFamily="34" charset="0"/>
              </a:rPr>
              <a:t>	Banks have to carry all the risks associated with ATM, which means banks are 	100% responsible for the disputes if they cannot prove the customer’s fraud.</a:t>
            </a:r>
          </a:p>
          <a:p>
            <a:pPr marL="342900" indent="-342900">
              <a:buFont typeface="Arial" panose="020B0604020202020204" pitchFamily="34" charset="0"/>
              <a:buChar char="•"/>
            </a:pP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Britain </a:t>
            </a:r>
          </a:p>
          <a:p>
            <a:r>
              <a:rPr lang="en-US" altLang="ko-KR" sz="2000" dirty="0">
                <a:latin typeface="Arial" panose="020B0604020202020204" pitchFamily="34" charset="0"/>
                <a:cs typeface="Arial" panose="020B0604020202020204" pitchFamily="34" charset="0"/>
              </a:rPr>
              <a:t>	regulators and courts had not yet been demanding, and bankers deny that 	their systems fail even though the PIN system was insecure. </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endParaRPr lang="en-US" altLang="ko-KR" sz="2000" dirty="0">
              <a:latin typeface="Arial" panose="020B0604020202020204" pitchFamily="34" charset="0"/>
              <a:cs typeface="Arial" panose="020B0604020202020204" pitchFamily="34" charset="0"/>
            </a:endParaRPr>
          </a:p>
          <a:p>
            <a:endParaRPr lang="en-US" altLang="ko-KR" sz="20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ko-KR" altLang="en-US" sz="2400" dirty="0">
              <a:latin typeface="Arial" panose="020B0604020202020204" pitchFamily="34" charset="0"/>
              <a:cs typeface="Arial" panose="020B0604020202020204" pitchFamily="34" charset="0"/>
            </a:endParaRPr>
          </a:p>
        </p:txBody>
      </p:sp>
      <p:sp>
        <p:nvSpPr>
          <p:cNvPr id="4" name="직사각형 3">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ea typeface="맑은 고딕"/>
                <a:cs typeface="Arial" panose="020B0604020202020204" pitchFamily="34" charset="0"/>
              </a:rPr>
              <a:t>2. ATM</a:t>
            </a:r>
            <a:endParaRPr lang="ko-KR" altLang="en-US" sz="3600" b="1" dirty="0">
              <a:latin typeface="Arial" panose="020B0604020202020204" pitchFamily="34" charset="0"/>
              <a:cs typeface="Arial" panose="020B0604020202020204" pitchFamily="34" charset="0"/>
            </a:endParaRPr>
          </a:p>
        </p:txBody>
      </p:sp>
      <p:pic>
        <p:nvPicPr>
          <p:cNvPr id="5" name="그림 4"/>
          <p:cNvPicPr>
            <a:picLocks noChangeAspect="1"/>
          </p:cNvPicPr>
          <p:nvPr/>
        </p:nvPicPr>
        <p:blipFill rotWithShape="1">
          <a:blip r:embed="rId3">
            <a:extLst>
              <a:ext uri="{28A0092B-C50C-407E-A947-70E740481C1C}">
                <a14:useLocalDpi xmlns:a14="http://schemas.microsoft.com/office/drawing/2010/main" val="0"/>
              </a:ext>
            </a:extLst>
          </a:blip>
          <a:srcRect b="9279"/>
          <a:stretch/>
        </p:blipFill>
        <p:spPr>
          <a:xfrm>
            <a:off x="5018264" y="3932045"/>
            <a:ext cx="1676400" cy="1583055"/>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824" y="3981248"/>
            <a:ext cx="1973580" cy="1478280"/>
          </a:xfrm>
          <a:prstGeom prst="rect">
            <a:avLst/>
          </a:prstGeom>
        </p:spPr>
      </p:pic>
      <p:pic>
        <p:nvPicPr>
          <p:cNvPr id="7" name="Picture 4" descr="client icon에 대한 이미지 검색결과"/>
          <p:cNvPicPr>
            <a:picLocks noChangeAspect="1" noChangeArrowheads="1"/>
          </p:cNvPicPr>
          <p:nvPr/>
        </p:nvPicPr>
        <p:blipFill rotWithShape="1">
          <a:blip r:embed="rId5">
            <a:extLst>
              <a:ext uri="{28A0092B-C50C-407E-A947-70E740481C1C}">
                <a14:useLocalDpi xmlns:a14="http://schemas.microsoft.com/office/drawing/2010/main" val="0"/>
              </a:ext>
            </a:extLst>
          </a:blip>
          <a:srcRect l="24036" t="14084" r="24318" b="23941"/>
          <a:stretch/>
        </p:blipFill>
        <p:spPr bwMode="auto">
          <a:xfrm>
            <a:off x="9211309" y="3987618"/>
            <a:ext cx="1226592" cy="1471910"/>
          </a:xfrm>
          <a:prstGeom prst="rect">
            <a:avLst/>
          </a:prstGeom>
          <a:noFill/>
          <a:extLst>
            <a:ext uri="{909E8E84-426E-40DD-AFC4-6F175D3DCCD1}">
              <a14:hiddenFill xmlns:a14="http://schemas.microsoft.com/office/drawing/2010/main">
                <a:solidFill>
                  <a:srgbClr val="FFFFFF"/>
                </a:solidFill>
              </a14:hiddenFill>
            </a:ext>
          </a:extLst>
        </p:spPr>
      </p:pic>
      <p:sp>
        <p:nvSpPr>
          <p:cNvPr id="8" name="아래쪽 화살표 7"/>
          <p:cNvSpPr/>
          <p:nvPr/>
        </p:nvSpPr>
        <p:spPr>
          <a:xfrm rot="16200000">
            <a:off x="3867835" y="3901253"/>
            <a:ext cx="545123" cy="1755737"/>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9" name="아래쪽 화살표 8"/>
          <p:cNvSpPr/>
          <p:nvPr/>
        </p:nvSpPr>
        <p:spPr>
          <a:xfrm rot="16200000">
            <a:off x="7473047" y="3652172"/>
            <a:ext cx="545123" cy="2355811"/>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11" name="아래쪽 화살표 10"/>
          <p:cNvSpPr/>
          <p:nvPr/>
        </p:nvSpPr>
        <p:spPr>
          <a:xfrm rot="17333090">
            <a:off x="7448233" y="4420834"/>
            <a:ext cx="545123" cy="2355811"/>
          </a:xfrm>
          <a:prstGeom prst="downArrow">
            <a:avLst>
              <a:gd name="adj1" fmla="val 37097"/>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pic>
        <p:nvPicPr>
          <p:cNvPr id="12" name="그림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6645" y="5515100"/>
            <a:ext cx="1171575" cy="1171575"/>
          </a:xfrm>
          <a:prstGeom prst="rect">
            <a:avLst/>
          </a:prstGeom>
        </p:spPr>
      </p:pic>
      <p:sp>
        <p:nvSpPr>
          <p:cNvPr id="13" name="TextBox 12"/>
          <p:cNvSpPr txBox="1"/>
          <p:nvPr/>
        </p:nvSpPr>
        <p:spPr>
          <a:xfrm>
            <a:off x="6518075" y="6124233"/>
            <a:ext cx="2380460" cy="646331"/>
          </a:xfrm>
          <a:prstGeom prst="rect">
            <a:avLst/>
          </a:prstGeom>
          <a:noFill/>
        </p:spPr>
        <p:txBody>
          <a:bodyPr wrap="none" rtlCol="0">
            <a:spAutoFit/>
          </a:bodyPr>
          <a:lstStyle/>
          <a:p>
            <a:r>
              <a:rPr lang="en-US" altLang="ko-KR" dirty="0">
                <a:solidFill>
                  <a:srgbClr val="FF0000"/>
                </a:solidFill>
                <a:latin typeface="Arial" panose="020B0604020202020204" pitchFamily="34" charset="0"/>
                <a:cs typeface="Arial" panose="020B0604020202020204" pitchFamily="34" charset="0"/>
              </a:rPr>
              <a:t>Phantom Withdrawal</a:t>
            </a:r>
          </a:p>
          <a:p>
            <a:endParaRPr lang="en-US" altLang="ko-KR"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721713" y="1043630"/>
            <a:ext cx="3138616" cy="461665"/>
          </a:xfrm>
          <a:prstGeom prst="rect">
            <a:avLst/>
          </a:prstGeom>
          <a:noFill/>
        </p:spPr>
        <p:txBody>
          <a:bodyPr wrap="none" rtlCol="0">
            <a:spAutoFit/>
          </a:bodyPr>
          <a:lstStyle/>
          <a:p>
            <a:r>
              <a:rPr lang="en-US" altLang="ko-KR" sz="2400" b="1" dirty="0">
                <a:latin typeface="Arial" panose="020B0604020202020204" pitchFamily="34" charset="0"/>
                <a:cs typeface="Arial" panose="020B0604020202020204" pitchFamily="34" charset="0"/>
              </a:rPr>
              <a:t>ATM security issues</a:t>
            </a:r>
            <a:endParaRPr lang="ko-KR"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03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ea typeface="맑은 고딕"/>
                <a:cs typeface="Arial" panose="020B0604020202020204" pitchFamily="34" charset="0"/>
              </a:rPr>
              <a:t>2. ATM</a:t>
            </a:r>
            <a:endParaRPr lang="ko-KR" altLang="en-US" sz="3600" b="1" dirty="0">
              <a:latin typeface="Arial" panose="020B0604020202020204" pitchFamily="34" charset="0"/>
              <a:cs typeface="Arial" panose="020B0604020202020204" pitchFamily="34" charset="0"/>
            </a:endParaRPr>
          </a:p>
        </p:txBody>
      </p:sp>
      <p:sp>
        <p:nvSpPr>
          <p:cNvPr id="3" name="TextBox 2"/>
          <p:cNvSpPr txBox="1"/>
          <p:nvPr/>
        </p:nvSpPr>
        <p:spPr>
          <a:xfrm>
            <a:off x="721713" y="1043630"/>
            <a:ext cx="6279348" cy="523220"/>
          </a:xfrm>
          <a:prstGeom prst="rect">
            <a:avLst/>
          </a:prstGeom>
          <a:noFill/>
        </p:spPr>
        <p:txBody>
          <a:bodyPr wrap="none" rtlCol="0">
            <a:spAutoFit/>
          </a:bodyPr>
          <a:lstStyle/>
          <a:p>
            <a:r>
              <a:rPr lang="en-US" altLang="ko-KR" sz="2800" b="1" dirty="0">
                <a:latin typeface="Arial" panose="020B0604020202020204" pitchFamily="34" charset="0"/>
                <a:cs typeface="Arial" panose="020B0604020202020204" pitchFamily="34" charset="0"/>
              </a:rPr>
              <a:t>An example of ATM security issues </a:t>
            </a:r>
            <a:endParaRPr lang="ko-KR" altLang="en-US" sz="2800" b="1" dirty="0">
              <a:latin typeface="Arial" panose="020B0604020202020204" pitchFamily="34" charset="0"/>
              <a:cs typeface="Arial" panose="020B0604020202020204" pitchFamily="34" charset="0"/>
            </a:endParaRPr>
          </a:p>
        </p:txBody>
      </p:sp>
      <p:sp>
        <p:nvSpPr>
          <p:cNvPr id="4" name="TextBox 3"/>
          <p:cNvSpPr txBox="1"/>
          <p:nvPr/>
        </p:nvSpPr>
        <p:spPr>
          <a:xfrm>
            <a:off x="721713" y="1670305"/>
            <a:ext cx="9867900" cy="7417415"/>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Many court cases occurs by ATM</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A teenage girl was convicted of stealing money from her father. It later turned out that there was a clerical error by the bank.</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r>
              <a:rPr lang="en-US" altLang="ko-KR" sz="2000" dirty="0">
                <a:latin typeface="Arial" panose="020B0604020202020204" pitchFamily="34" charset="0"/>
                <a:cs typeface="Arial" panose="020B0604020202020204" pitchFamily="34" charset="0"/>
              </a:rPr>
              <a:t>A police was charged with theft and suspended because of phantom </a:t>
            </a:r>
            <a:r>
              <a:rPr lang="en-US" altLang="ko-KR" sz="2000" dirty="0" err="1">
                <a:latin typeface="Arial" panose="020B0604020202020204" pitchFamily="34" charset="0"/>
                <a:cs typeface="Arial" panose="020B0604020202020204" pitchFamily="34" charset="0"/>
              </a:rPr>
              <a:t>withdrawl</a:t>
            </a:r>
            <a:r>
              <a:rPr lang="en-US" altLang="ko-KR" sz="2000" dirty="0">
                <a:latin typeface="Arial" panose="020B0604020202020204" pitchFamily="34" charset="0"/>
                <a:cs typeface="Arial" panose="020B0604020202020204" pitchFamily="34" charset="0"/>
              </a:rPr>
              <a:t> took place on a card which he had confiscated from a suspect. His colleagues tracked down the eyewitness who had made the transaction after the disputed one, and cleared him.</a:t>
            </a: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800100" lvl="1" indent="-342900">
              <a:buFontTx/>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endParaRPr lang="en-US" altLang="ko-KR" sz="2000" dirty="0">
              <a:latin typeface="Arial" panose="020B0604020202020204" pitchFamily="34" charset="0"/>
              <a:cs typeface="Arial" panose="020B0604020202020204" pitchFamily="34" charset="0"/>
            </a:endParaRPr>
          </a:p>
          <a:p>
            <a:endParaRPr lang="en-US" altLang="ko-KR" sz="20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en-US" altLang="ko-KR" sz="2400" dirty="0">
              <a:latin typeface="Arial" panose="020B0604020202020204" pitchFamily="34" charset="0"/>
              <a:cs typeface="Arial" panose="020B0604020202020204" pitchFamily="34" charset="0"/>
            </a:endParaRPr>
          </a:p>
          <a:p>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6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
        <p:nvSpPr>
          <p:cNvPr id="3" name="TextBox 2"/>
          <p:cNvSpPr txBox="1"/>
          <p:nvPr/>
        </p:nvSpPr>
        <p:spPr>
          <a:xfrm>
            <a:off x="805720" y="1777469"/>
            <a:ext cx="9903202" cy="4647426"/>
          </a:xfrm>
          <a:prstGeom prst="rect">
            <a:avLst/>
          </a:prstGeom>
          <a:noFill/>
        </p:spPr>
        <p:txBody>
          <a:bodyPr wrap="square" rtlCol="0">
            <a:spAutoFit/>
          </a:bodyPr>
          <a:lstStyle/>
          <a:p>
            <a:pPr marL="342900" indent="-342900">
              <a:buFont typeface="Arial" panose="020B0604020202020204" pitchFamily="34" charset="0"/>
              <a:buChar char="•"/>
            </a:pPr>
            <a:r>
              <a:rPr lang="en-US" altLang="ko-KR" sz="2400" b="1" dirty="0">
                <a:latin typeface="Arial" panose="020B0604020202020204" pitchFamily="34" charset="0"/>
                <a:cs typeface="Arial" panose="020B0604020202020204" pitchFamily="34" charset="0"/>
              </a:rPr>
              <a:t>By staff</a:t>
            </a:r>
          </a:p>
          <a:p>
            <a:r>
              <a:rPr lang="en-US" altLang="ko-KR" sz="2000" dirty="0">
                <a:latin typeface="Arial" panose="020B0604020202020204" pitchFamily="34" charset="0"/>
                <a:cs typeface="Arial" panose="020B0604020202020204" pitchFamily="34" charset="0"/>
              </a:rPr>
              <a:t>Ex) Engineer record customers’ PINs by installing a computer in ATM. Then made up counterfeit cards and looted their accounts. </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b="1" dirty="0">
                <a:latin typeface="Arial" panose="020B0604020202020204" pitchFamily="34" charset="0"/>
                <a:cs typeface="Arial" panose="020B0604020202020204" pitchFamily="34" charset="0"/>
              </a:rPr>
              <a:t>By outsider</a:t>
            </a:r>
          </a:p>
          <a:p>
            <a:r>
              <a:rPr lang="en-US" altLang="ko-KR" sz="2000" dirty="0">
                <a:latin typeface="Arial" panose="020B0604020202020204" pitchFamily="34" charset="0"/>
                <a:cs typeface="Arial" panose="020B0604020202020204" pitchFamily="34" charset="0"/>
              </a:rPr>
              <a:t>Ex) Steel a glance at customer’s PIN, and get the account numbers from discarded ATM ticket</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b="1" dirty="0">
                <a:latin typeface="Arial" panose="020B0604020202020204" pitchFamily="34" charset="0"/>
                <a:cs typeface="Arial" panose="020B0604020202020204" pitchFamily="34" charset="0"/>
              </a:rPr>
              <a:t>PIN management issues</a:t>
            </a:r>
          </a:p>
          <a:p>
            <a:r>
              <a:rPr lang="en-US" altLang="ko-KR" sz="2000" dirty="0">
                <a:latin typeface="Arial" panose="020B0604020202020204" pitchFamily="34" charset="0"/>
                <a:cs typeface="Arial" panose="020B0604020202020204" pitchFamily="34" charset="0"/>
              </a:rPr>
              <a:t>Ex) Make a note a PIN with a word and random alphabet. It reduces the number of cases of the PIN</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b="1" dirty="0">
                <a:latin typeface="Arial" panose="020B0604020202020204" pitchFamily="34" charset="0"/>
                <a:cs typeface="Arial" panose="020B0604020202020204" pitchFamily="34" charset="0"/>
              </a:rPr>
              <a:t>Card forgery </a:t>
            </a:r>
          </a:p>
          <a:p>
            <a:pPr marL="342900" indent="-342900">
              <a:buFont typeface="Arial" panose="020B0604020202020204" pitchFamily="34" charset="0"/>
              <a:buChar char="•"/>
            </a:pPr>
            <a:endParaRPr lang="en-US" altLang="ko-KR" sz="2000" dirty="0">
              <a:latin typeface="Arial" panose="020B0604020202020204" pitchFamily="34" charset="0"/>
              <a:cs typeface="Arial" panose="020B0604020202020204" pitchFamily="34" charset="0"/>
            </a:endParaRPr>
          </a:p>
        </p:txBody>
      </p:sp>
      <p:sp>
        <p:nvSpPr>
          <p:cNvPr id="4" name="TextBox 3"/>
          <p:cNvSpPr txBox="1"/>
          <p:nvPr/>
        </p:nvSpPr>
        <p:spPr>
          <a:xfrm>
            <a:off x="758095" y="1092324"/>
            <a:ext cx="4110421" cy="523220"/>
          </a:xfrm>
          <a:prstGeom prst="rect">
            <a:avLst/>
          </a:prstGeom>
          <a:noFill/>
        </p:spPr>
        <p:txBody>
          <a:bodyPr wrap="none" rtlCol="0">
            <a:spAutoFit/>
          </a:bodyPr>
          <a:lstStyle/>
          <a:p>
            <a:r>
              <a:rPr lang="en-US" altLang="ko-KR" sz="2800" b="1" dirty="0">
                <a:latin typeface="Arial" panose="020B0604020202020204" pitchFamily="34" charset="0"/>
                <a:cs typeface="Arial" panose="020B0604020202020204" pitchFamily="34" charset="0"/>
              </a:rPr>
              <a:t>Some simple examples</a:t>
            </a:r>
            <a:endParaRPr lang="ko-KR" altLang="en-US"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06" t="41250" r="55937" b="43750"/>
          <a:stretch/>
        </p:blipFill>
        <p:spPr bwMode="auto">
          <a:xfrm>
            <a:off x="7709946" y="5112587"/>
            <a:ext cx="2762250" cy="102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8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아래쪽 화살표 40"/>
          <p:cNvSpPr/>
          <p:nvPr/>
        </p:nvSpPr>
        <p:spPr>
          <a:xfrm rot="5400000">
            <a:off x="3148867" y="5032332"/>
            <a:ext cx="396040" cy="1321337"/>
          </a:xfrm>
          <a:prstGeom prst="downArrow">
            <a:avLst>
              <a:gd name="adj1" fmla="val 37097"/>
              <a:gd name="adj2" fmla="val 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8" name="아래쪽 화살표 37"/>
          <p:cNvSpPr/>
          <p:nvPr/>
        </p:nvSpPr>
        <p:spPr>
          <a:xfrm>
            <a:off x="2449688" y="3544801"/>
            <a:ext cx="445972" cy="3217243"/>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 name="직사각형 1">
            <a:extLst>
              <a:ext uri="{FF2B5EF4-FFF2-40B4-BE49-F238E27FC236}">
                <a16:creationId xmlns:a16="http://schemas.microsoft.com/office/drawing/2014/main" id="{6F02AA2F-2C5C-481B-878F-1627C983239E}"/>
              </a:ext>
            </a:extLst>
          </p:cNvPr>
          <p:cNvSpPr/>
          <p:nvPr/>
        </p:nvSpPr>
        <p:spPr>
          <a:xfrm>
            <a:off x="236191" y="223935"/>
            <a:ext cx="11700223" cy="681136"/>
          </a:xfrm>
          <a:prstGeom prst="rect">
            <a:avLst/>
          </a:prstGeom>
          <a:solidFill>
            <a:schemeClr val="accent1">
              <a:lumMod val="60000"/>
              <a:lumOff val="4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ko-KR" sz="3600" b="1" dirty="0">
                <a:latin typeface="Arial" panose="020B0604020202020204" pitchFamily="34" charset="0"/>
                <a:cs typeface="Arial" panose="020B0604020202020204" pitchFamily="34" charset="0"/>
              </a:rPr>
              <a:t>3. How ATM Fraud Takes Place</a:t>
            </a:r>
            <a:endParaRPr lang="ko-KR" altLang="en-US" sz="3600" b="1" dirty="0">
              <a:latin typeface="Arial" panose="020B0604020202020204" pitchFamily="34" charset="0"/>
              <a:cs typeface="Arial" panose="020B0604020202020204" pitchFamily="34" charset="0"/>
            </a:endParaRPr>
          </a:p>
        </p:txBody>
      </p:sp>
      <p:sp>
        <p:nvSpPr>
          <p:cNvPr id="4" name="TextBox 3"/>
          <p:cNvSpPr txBox="1"/>
          <p:nvPr/>
        </p:nvSpPr>
        <p:spPr>
          <a:xfrm>
            <a:off x="690384" y="990504"/>
            <a:ext cx="3401893" cy="461665"/>
          </a:xfrm>
          <a:prstGeom prst="rect">
            <a:avLst/>
          </a:prstGeom>
          <a:noFill/>
          <a:ln w="22225">
            <a:noFill/>
          </a:ln>
        </p:spPr>
        <p:txBody>
          <a:bodyPr wrap="none" rtlCol="0">
            <a:spAutoFit/>
          </a:bodyPr>
          <a:lstStyle/>
          <a:p>
            <a:r>
              <a:rPr lang="en-US" altLang="ko-KR" sz="2400" b="1" dirty="0">
                <a:latin typeface="Arial" panose="020B0604020202020204" pitchFamily="34" charset="0"/>
                <a:cs typeface="Arial" panose="020B0604020202020204" pitchFamily="34" charset="0"/>
              </a:rPr>
              <a:t>More complex attacks</a:t>
            </a:r>
            <a:endParaRPr lang="ko-KR" altLang="en-US" sz="2400" b="1" dirty="0">
              <a:latin typeface="Arial" panose="020B0604020202020204" pitchFamily="34" charset="0"/>
              <a:cs typeface="Arial" panose="020B0604020202020204" pitchFamily="34" charset="0"/>
            </a:endParaRPr>
          </a:p>
        </p:txBody>
      </p:sp>
      <p:pic>
        <p:nvPicPr>
          <p:cNvPr id="23" name="그림 22"/>
          <p:cNvPicPr>
            <a:picLocks noChangeAspect="1"/>
          </p:cNvPicPr>
          <p:nvPr/>
        </p:nvPicPr>
        <p:blipFill rotWithShape="1">
          <a:blip r:embed="rId3"/>
          <a:srcRect l="367" t="63364" r="27768" b="27429"/>
          <a:stretch/>
        </p:blipFill>
        <p:spPr>
          <a:xfrm>
            <a:off x="4200918" y="5597347"/>
            <a:ext cx="3568000" cy="191306"/>
          </a:xfrm>
          <a:prstGeom prst="rect">
            <a:avLst/>
          </a:prstGeom>
          <a:solidFill>
            <a:schemeClr val="accent2"/>
          </a:solidFill>
          <a:ln w="22225">
            <a:solidFill>
              <a:schemeClr val="tx1"/>
            </a:solidFill>
          </a:ln>
        </p:spPr>
      </p:pic>
      <p:pic>
        <p:nvPicPr>
          <p:cNvPr id="24" name="그림 23"/>
          <p:cNvPicPr>
            <a:picLocks noChangeAspect="1"/>
          </p:cNvPicPr>
          <p:nvPr/>
        </p:nvPicPr>
        <p:blipFill rotWithShape="1">
          <a:blip r:embed="rId3"/>
          <a:srcRect t="5819" b="81467"/>
          <a:stretch/>
        </p:blipFill>
        <p:spPr>
          <a:xfrm>
            <a:off x="821186" y="2134036"/>
            <a:ext cx="4964835" cy="264185"/>
          </a:xfrm>
          <a:prstGeom prst="rect">
            <a:avLst/>
          </a:prstGeom>
          <a:solidFill>
            <a:schemeClr val="accent6"/>
          </a:solidFill>
          <a:ln w="22225">
            <a:solidFill>
              <a:schemeClr val="tx1"/>
            </a:solidFill>
          </a:ln>
        </p:spPr>
      </p:pic>
      <p:pic>
        <p:nvPicPr>
          <p:cNvPr id="25" name="그림 24"/>
          <p:cNvPicPr>
            <a:picLocks noChangeAspect="1"/>
          </p:cNvPicPr>
          <p:nvPr/>
        </p:nvPicPr>
        <p:blipFill rotWithShape="1">
          <a:blip r:embed="rId3"/>
          <a:srcRect t="18532" b="69631"/>
          <a:stretch/>
        </p:blipFill>
        <p:spPr>
          <a:xfrm>
            <a:off x="4733911" y="3179383"/>
            <a:ext cx="5528188" cy="273874"/>
          </a:xfrm>
          <a:prstGeom prst="rect">
            <a:avLst/>
          </a:prstGeom>
          <a:solidFill>
            <a:schemeClr val="accent2"/>
          </a:solidFill>
          <a:ln w="22225">
            <a:solidFill>
              <a:srgbClr val="FF0000"/>
            </a:solidFill>
          </a:ln>
        </p:spPr>
      </p:pic>
      <p:pic>
        <p:nvPicPr>
          <p:cNvPr id="26" name="그림 25"/>
          <p:cNvPicPr>
            <a:picLocks noChangeAspect="1"/>
          </p:cNvPicPr>
          <p:nvPr/>
        </p:nvPicPr>
        <p:blipFill rotWithShape="1">
          <a:blip r:embed="rId3"/>
          <a:srcRect l="-183" t="30688" r="183" b="59621"/>
          <a:stretch/>
        </p:blipFill>
        <p:spPr>
          <a:xfrm>
            <a:off x="821186" y="4107436"/>
            <a:ext cx="4964835" cy="201387"/>
          </a:xfrm>
          <a:prstGeom prst="rect">
            <a:avLst/>
          </a:prstGeom>
          <a:solidFill>
            <a:schemeClr val="tx1"/>
          </a:solidFill>
          <a:ln w="22225">
            <a:solidFill>
              <a:schemeClr val="tx1"/>
            </a:solidFill>
          </a:ln>
        </p:spPr>
      </p:pic>
      <p:pic>
        <p:nvPicPr>
          <p:cNvPr id="27" name="그림 26"/>
          <p:cNvPicPr>
            <a:picLocks noChangeAspect="1"/>
          </p:cNvPicPr>
          <p:nvPr/>
        </p:nvPicPr>
        <p:blipFill rotWithShape="1">
          <a:blip r:embed="rId3"/>
          <a:srcRect t="41256" b="47784"/>
          <a:stretch/>
        </p:blipFill>
        <p:spPr>
          <a:xfrm>
            <a:off x="821187" y="4560783"/>
            <a:ext cx="4964835" cy="227745"/>
          </a:xfrm>
          <a:prstGeom prst="rect">
            <a:avLst/>
          </a:prstGeom>
          <a:solidFill>
            <a:schemeClr val="tx1"/>
          </a:solidFill>
          <a:ln w="22225">
            <a:solidFill>
              <a:schemeClr val="tx1"/>
            </a:solidFill>
          </a:ln>
        </p:spPr>
      </p:pic>
      <p:pic>
        <p:nvPicPr>
          <p:cNvPr id="28" name="그림 27"/>
          <p:cNvPicPr>
            <a:picLocks noChangeAspect="1"/>
          </p:cNvPicPr>
          <p:nvPr/>
        </p:nvPicPr>
        <p:blipFill rotWithShape="1">
          <a:blip r:embed="rId3"/>
          <a:srcRect l="3180" t="72581" r="28746" b="14706"/>
          <a:stretch/>
        </p:blipFill>
        <p:spPr>
          <a:xfrm>
            <a:off x="821187" y="6119650"/>
            <a:ext cx="3379731" cy="264185"/>
          </a:xfrm>
          <a:prstGeom prst="rect">
            <a:avLst/>
          </a:prstGeom>
          <a:solidFill>
            <a:schemeClr val="accent6"/>
          </a:solidFill>
          <a:ln w="22225">
            <a:solidFill>
              <a:schemeClr val="tx1"/>
            </a:solidFill>
          </a:ln>
        </p:spPr>
      </p:pic>
      <p:pic>
        <p:nvPicPr>
          <p:cNvPr id="29" name="그림 28"/>
          <p:cNvPicPr>
            <a:picLocks noChangeAspect="1"/>
          </p:cNvPicPr>
          <p:nvPr/>
        </p:nvPicPr>
        <p:blipFill rotWithShape="1">
          <a:blip r:embed="rId3"/>
          <a:srcRect l="367" t="52362" r="28501" b="37293"/>
          <a:stretch/>
        </p:blipFill>
        <p:spPr>
          <a:xfrm>
            <a:off x="821186" y="5061600"/>
            <a:ext cx="3531561" cy="214959"/>
          </a:xfrm>
          <a:prstGeom prst="rect">
            <a:avLst/>
          </a:prstGeom>
          <a:solidFill>
            <a:schemeClr val="tx1"/>
          </a:solidFill>
          <a:ln w="22225">
            <a:solidFill>
              <a:schemeClr val="tx1"/>
            </a:solidFill>
          </a:ln>
        </p:spPr>
      </p:pic>
      <p:sp>
        <p:nvSpPr>
          <p:cNvPr id="33" name="직사각형 32"/>
          <p:cNvSpPr/>
          <p:nvPr/>
        </p:nvSpPr>
        <p:spPr>
          <a:xfrm>
            <a:off x="2009422" y="3038582"/>
            <a:ext cx="1332089" cy="46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DES</a:t>
            </a:r>
            <a:endParaRPr lang="ko-KR" altLang="en-US" dirty="0"/>
          </a:p>
        </p:txBody>
      </p:sp>
      <p:sp>
        <p:nvSpPr>
          <p:cNvPr id="36" name="아래쪽 화살표 35"/>
          <p:cNvSpPr/>
          <p:nvPr/>
        </p:nvSpPr>
        <p:spPr>
          <a:xfrm rot="5400000">
            <a:off x="3839690" y="2851543"/>
            <a:ext cx="396040" cy="929555"/>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7" name="아래쪽 화살표 36"/>
          <p:cNvSpPr/>
          <p:nvPr/>
        </p:nvSpPr>
        <p:spPr>
          <a:xfrm>
            <a:off x="2452480" y="2480048"/>
            <a:ext cx="445972" cy="508459"/>
          </a:xfrm>
          <a:prstGeom prst="downArrow">
            <a:avLst>
              <a:gd name="adj1" fmla="val 37097"/>
              <a:gd name="adj2" fmla="val 5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2" name="TextBox 41"/>
          <p:cNvSpPr txBox="1"/>
          <p:nvPr/>
        </p:nvSpPr>
        <p:spPr>
          <a:xfrm>
            <a:off x="702443" y="1545432"/>
            <a:ext cx="3769045" cy="400110"/>
          </a:xfrm>
          <a:prstGeom prst="rect">
            <a:avLst/>
          </a:prstGeom>
          <a:noFill/>
        </p:spPr>
        <p:txBody>
          <a:bodyPr wrap="none" rtlCol="0">
            <a:spAutoFit/>
          </a:bodyPr>
          <a:lstStyle/>
          <a:p>
            <a:pPr marL="342900" indent="-342900">
              <a:buFont typeface="Arial" panose="020B0604020202020204" pitchFamily="34" charset="0"/>
              <a:buChar char="•"/>
            </a:pPr>
            <a:r>
              <a:rPr lang="en-US" altLang="ko-KR" sz="2000" dirty="0"/>
              <a:t>How ATM encryption works</a:t>
            </a:r>
            <a:endParaRPr lang="ko-KR" altLang="en-US" sz="2000" dirty="0"/>
          </a:p>
        </p:txBody>
      </p:sp>
      <p:sp>
        <p:nvSpPr>
          <p:cNvPr id="43" name="TextBox 42"/>
          <p:cNvSpPr txBox="1"/>
          <p:nvPr/>
        </p:nvSpPr>
        <p:spPr>
          <a:xfrm>
            <a:off x="7077864" y="3829377"/>
            <a:ext cx="1783180" cy="923330"/>
          </a:xfrm>
          <a:prstGeom prst="rect">
            <a:avLst/>
          </a:prstGeom>
          <a:noFill/>
        </p:spPr>
        <p:txBody>
          <a:bodyPr wrap="none" rtlCol="0">
            <a:spAutoFit/>
          </a:bodyPr>
          <a:lstStyle/>
          <a:p>
            <a:pPr marL="285750" indent="-285750">
              <a:buFont typeface="Arial" panose="020B0604020202020204" pitchFamily="34" charset="0"/>
              <a:buChar char="•"/>
            </a:pPr>
            <a:r>
              <a:rPr lang="en-US" altLang="ko-KR" dirty="0"/>
              <a:t>Terminal key</a:t>
            </a:r>
          </a:p>
          <a:p>
            <a:pPr marL="285750" indent="-285750">
              <a:buFont typeface="Arial" panose="020B0604020202020204" pitchFamily="34" charset="0"/>
              <a:buChar char="•"/>
            </a:pPr>
            <a:r>
              <a:rPr lang="en-US" altLang="ko-KR" dirty="0"/>
              <a:t>Working key</a:t>
            </a:r>
          </a:p>
          <a:p>
            <a:pPr marL="285750" indent="-285750">
              <a:buFont typeface="Arial" panose="020B0604020202020204" pitchFamily="34" charset="0"/>
              <a:buChar char="•"/>
            </a:pPr>
            <a:r>
              <a:rPr lang="en-US" altLang="ko-KR" dirty="0"/>
              <a:t>Zone key</a:t>
            </a:r>
            <a:endParaRPr lang="ko-KR" altLang="en-US" dirty="0"/>
          </a:p>
        </p:txBody>
      </p:sp>
      <p:sp>
        <p:nvSpPr>
          <p:cNvPr id="46" name="TextBox 45"/>
          <p:cNvSpPr txBox="1"/>
          <p:nvPr/>
        </p:nvSpPr>
        <p:spPr>
          <a:xfrm>
            <a:off x="7768918" y="3453257"/>
            <a:ext cx="401072" cy="461665"/>
          </a:xfrm>
          <a:prstGeom prst="rect">
            <a:avLst/>
          </a:prstGeom>
          <a:noFill/>
        </p:spPr>
        <p:txBody>
          <a:bodyPr wrap="none" rtlCol="0">
            <a:spAutoFit/>
          </a:bodyPr>
          <a:lstStyle/>
          <a:p>
            <a:r>
              <a:rPr lang="en-US" altLang="ko-KR" sz="2400" dirty="0"/>
              <a:t>+</a:t>
            </a:r>
            <a:endParaRPr lang="ko-KR" altLang="en-US" sz="2400" dirty="0"/>
          </a:p>
        </p:txBody>
      </p:sp>
      <p:sp>
        <p:nvSpPr>
          <p:cNvPr id="47" name="TextBox 46"/>
          <p:cNvSpPr txBox="1"/>
          <p:nvPr/>
        </p:nvSpPr>
        <p:spPr>
          <a:xfrm>
            <a:off x="5071704" y="2665032"/>
            <a:ext cx="4776820" cy="400110"/>
          </a:xfrm>
          <a:prstGeom prst="rect">
            <a:avLst/>
          </a:prstGeom>
          <a:noFill/>
        </p:spPr>
        <p:txBody>
          <a:bodyPr wrap="none" rtlCol="0">
            <a:spAutoFit/>
          </a:bodyPr>
          <a:lstStyle/>
          <a:p>
            <a:r>
              <a:rPr lang="en-US" altLang="ko-KR" sz="2000" b="1" dirty="0">
                <a:solidFill>
                  <a:srgbClr val="FF0000"/>
                </a:solidFill>
              </a:rPr>
              <a:t>Keeping the keys secret is important!</a:t>
            </a:r>
            <a:endParaRPr lang="ko-KR" altLang="en-US" sz="2000" b="1" dirty="0">
              <a:solidFill>
                <a:srgbClr val="FF0000"/>
              </a:solidFill>
            </a:endParaRPr>
          </a:p>
        </p:txBody>
      </p:sp>
    </p:spTree>
    <p:extLst>
      <p:ext uri="{BB962C8B-B14F-4D97-AF65-F5344CB8AC3E}">
        <p14:creationId xmlns:p14="http://schemas.microsoft.com/office/powerpoint/2010/main" val="262064133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1121</Words>
  <Application>Microsoft Office PowerPoint</Application>
  <PresentationFormat>와이드스크린</PresentationFormat>
  <Paragraphs>244</Paragraphs>
  <Slides>27</Slides>
  <Notes>21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CMR9</vt:lpstr>
      <vt:lpstr>맑은 고딕</vt:lpstr>
      <vt:lpstr>Arial</vt:lpstr>
      <vt:lpstr>Symbol</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Samnieng</dc:creator>
  <cp:lastModifiedBy>Jisup Lee</cp:lastModifiedBy>
  <cp:revision>16</cp:revision>
  <dcterms:created xsi:type="dcterms:W3CDTF">2020-10-29T08:26:53Z</dcterms:created>
  <dcterms:modified xsi:type="dcterms:W3CDTF">2020-11-11T07:10:13Z</dcterms:modified>
</cp:coreProperties>
</file>